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2" r:id="rId2"/>
    <p:sldMasterId id="2147483653" r:id="rId3"/>
    <p:sldMasterId id="2147483654" r:id="rId4"/>
    <p:sldMasterId id="2147483655" r:id="rId5"/>
    <p:sldMasterId id="2147483668" r:id="rId6"/>
    <p:sldMasterId id="2147483660" r:id="rId7"/>
    <p:sldMasterId id="2147483661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0"/>
  </p:notesMasterIdLst>
  <p:handoutMasterIdLst>
    <p:handoutMasterId r:id="rId31"/>
  </p:handoutMasterIdLst>
  <p:sldIdLst>
    <p:sldId id="287" r:id="rId13"/>
    <p:sldId id="273" r:id="rId14"/>
    <p:sldId id="290" r:id="rId15"/>
    <p:sldId id="338" r:id="rId16"/>
    <p:sldId id="339" r:id="rId17"/>
    <p:sldId id="340" r:id="rId18"/>
    <p:sldId id="342" r:id="rId19"/>
    <p:sldId id="341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37" r:id="rId2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FAE600"/>
    <a:srgbClr val="B4B4B4"/>
    <a:srgbClr val="FFD200"/>
    <a:srgbClr val="000000"/>
    <a:srgbClr val="646464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74870" autoAdjust="0"/>
  </p:normalViewPr>
  <p:slideViewPr>
    <p:cSldViewPr>
      <p:cViewPr>
        <p:scale>
          <a:sx n="93" d="100"/>
          <a:sy n="93" d="100"/>
        </p:scale>
        <p:origin x="-774" y="-72"/>
      </p:cViewPr>
      <p:guideLst>
        <p:guide orient="horz" pos="4319"/>
        <p:guide pos="285"/>
        <p:guide pos="5477"/>
      </p:guideLst>
    </p:cSldViewPr>
  </p:slideViewPr>
  <p:outlineViewPr>
    <p:cViewPr>
      <p:scale>
        <a:sx n="33" d="100"/>
        <a:sy n="33" d="100"/>
      </p:scale>
      <p:origin x="0" y="19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notesViewPr>
    <p:cSldViewPr>
      <p:cViewPr>
        <p:scale>
          <a:sx n="75" d="100"/>
          <a:sy n="75" d="100"/>
        </p:scale>
        <p:origin x="-2376" y="95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" y="9637713"/>
            <a:ext cx="1236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cs typeface="Arial" charset="0"/>
              </a:rPr>
              <a:t>22 May, 2008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379663" y="9637713"/>
            <a:ext cx="19732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cs typeface="Arial" charset="0"/>
              </a:rPr>
              <a:t>Presentation title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568450" y="9637713"/>
            <a:ext cx="6365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cs typeface="Arial" charset="0"/>
              </a:rPr>
              <a:t>Page </a:t>
            </a:r>
            <a:fld id="{8F665ABC-668D-4AC8-BFD0-A8B3E1EFCF7F}" type="slidenum">
              <a:rPr lang="en-US" sz="1100">
                <a:cs typeface="Arial" charset="0"/>
              </a:rPr>
              <a:pPr algn="l">
                <a:defRPr/>
              </a:pPr>
              <a:t>‹Nº›</a:t>
            </a:fld>
            <a:endParaRPr lang="en-US" sz="1100" dirty="0">
              <a:cs typeface="Arial" charset="0"/>
            </a:endParaRPr>
          </a:p>
        </p:txBody>
      </p:sp>
      <p:pic>
        <p:nvPicPr>
          <p:cNvPr id="34821" name="Picture 9" descr="logo_tag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338" y="9444038"/>
            <a:ext cx="1425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3" tIns="47127" rIns="94253" bIns="47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400" y="9637713"/>
            <a:ext cx="1236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cs typeface="Arial" charset="0"/>
              </a:rPr>
              <a:t>22 May, 2008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379663" y="9637713"/>
            <a:ext cx="19732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cs typeface="Arial" charset="0"/>
              </a:rPr>
              <a:t>Presentation title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568450" y="9637713"/>
            <a:ext cx="6365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cs typeface="Arial" charset="0"/>
              </a:rPr>
              <a:t>Page </a:t>
            </a:r>
            <a:fld id="{BA6009A7-F9EF-4666-883F-B193AEC074C0}" type="slidenum">
              <a:rPr lang="en-US" sz="1100">
                <a:cs typeface="Arial" charset="0"/>
              </a:rPr>
              <a:pPr algn="l">
                <a:defRPr/>
              </a:pPr>
              <a:t>‹Nº›</a:t>
            </a:fld>
            <a:endParaRPr lang="en-US" sz="1100" dirty="0">
              <a:cs typeface="Arial" charset="0"/>
            </a:endParaRPr>
          </a:p>
        </p:txBody>
      </p:sp>
      <p:pic>
        <p:nvPicPr>
          <p:cNvPr id="30727" name="Picture 11" descr="logo_tag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9444038"/>
            <a:ext cx="1425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588" indent="177800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58775" indent="184150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722313" indent="173038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74738" indent="182563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sz="1000" b="1" i="1" smtClean="0"/>
              <a:t>Para encontrar información sobre cómo aplicar esta plantilla a presentaciones ya creadas, ve a las notas de la diapositiva 3 de esta presentación.</a:t>
            </a:r>
          </a:p>
          <a:p>
            <a:pPr eaLnBrk="1" hangingPunct="1"/>
            <a:endParaRPr lang="es-ES_tradnl" sz="1000" smtClean="0"/>
          </a:p>
          <a:p>
            <a:pPr eaLnBrk="1" hangingPunct="1"/>
            <a:r>
              <a:rPr lang="es-ES_tradnl" sz="1000" smtClean="0"/>
              <a:t>El Input es una autoforma con una imagen como relleno. Para cambiarla, asegúrate de que la imagen que quieres utilizar (preferentemente un archivo </a:t>
            </a:r>
            <a:r>
              <a:rPr lang="es-ES_tradnl" sz="1000" b="1" smtClean="0"/>
              <a:t>.jpg</a:t>
            </a:r>
            <a:r>
              <a:rPr lang="es-ES_tradnl" sz="1000" smtClean="0"/>
              <a:t> o </a:t>
            </a:r>
            <a:r>
              <a:rPr lang="es-ES_tradnl" sz="1000" b="1" smtClean="0"/>
              <a:t>.png</a:t>
            </a:r>
            <a:r>
              <a:rPr lang="es-ES_tradnl" sz="1000" smtClean="0"/>
              <a:t>) está guardada en una carpeta accesible. La imagen debería tener un ratio de 1:1 para que no aparezca distorsionada.</a:t>
            </a:r>
          </a:p>
          <a:p>
            <a:pPr eaLnBrk="1" hangingPunct="1"/>
            <a:endParaRPr lang="es-ES_tradnl" sz="1000" smtClean="0"/>
          </a:p>
          <a:p>
            <a:pPr eaLnBrk="1" hangingPunct="1"/>
            <a:r>
              <a:rPr lang="es-ES_tradnl" sz="1000" smtClean="0"/>
              <a:t>Unas imágenes aceptables para importar al interior del Input del Beam son líneas, y fotografías en blanco y negro o ilustraciones que sigan los principios contenidos en la </a:t>
            </a:r>
            <a:r>
              <a:rPr lang="es-ES_tradnl" sz="1000" i="1" smtClean="0"/>
              <a:t>Branding Zone. </a:t>
            </a:r>
            <a:r>
              <a:rPr lang="es-ES_tradnl" sz="1000" smtClean="0"/>
              <a:t>En el Input nunca se deben colocar imágenes en color. En ningún caso se podrá utilizar ninguna imagen que no esté contenida en la sección </a:t>
            </a:r>
            <a:r>
              <a:rPr lang="es-ES_tradnl" sz="1000" i="1" smtClean="0"/>
              <a:t>Input images</a:t>
            </a:r>
            <a:r>
              <a:rPr lang="es-ES_tradnl" sz="1000" smtClean="0"/>
              <a:t> de la </a:t>
            </a:r>
            <a:r>
              <a:rPr lang="es-ES_tradnl" sz="1000" i="1" smtClean="0"/>
              <a:t>Branding Zone.</a:t>
            </a:r>
          </a:p>
          <a:p>
            <a:pPr lvl="1" eaLnBrk="1" hangingPunct="1"/>
            <a:r>
              <a:rPr lang="es-ES_tradnl" sz="1000" smtClean="0"/>
              <a:t>Haz clic en la pestaña </a:t>
            </a:r>
            <a:r>
              <a:rPr lang="es-ES_tradnl" sz="1000" b="1" smtClean="0"/>
              <a:t>Insert</a:t>
            </a:r>
            <a:r>
              <a:rPr lang="es-ES_tradnl" sz="1000" smtClean="0"/>
              <a:t> de la barra de menú y selecciona </a:t>
            </a:r>
            <a:r>
              <a:rPr lang="es-ES_tradnl" sz="1000" b="1" smtClean="0"/>
              <a:t>Master&gt;Slide Master</a:t>
            </a:r>
          </a:p>
          <a:p>
            <a:pPr lvl="1" eaLnBrk="1" hangingPunct="1"/>
            <a:r>
              <a:rPr lang="es-ES_tradnl" sz="1000" smtClean="0"/>
              <a:t>Haz clic con el botón derecho sobre el gráfico Input y selecciona </a:t>
            </a:r>
            <a:r>
              <a:rPr lang="es-ES_tradnl" sz="1000" b="1" smtClean="0"/>
              <a:t>Format AutoShape</a:t>
            </a:r>
          </a:p>
          <a:p>
            <a:pPr lvl="1" eaLnBrk="1" hangingPunct="1"/>
            <a:r>
              <a:rPr lang="es-ES_tradnl" sz="1000" smtClean="0"/>
              <a:t>En el menú </a:t>
            </a:r>
            <a:r>
              <a:rPr lang="es-ES_tradnl" sz="1000" b="1" smtClean="0"/>
              <a:t>Fill</a:t>
            </a:r>
            <a:r>
              <a:rPr lang="es-ES_tradnl" sz="1000" smtClean="0"/>
              <a:t>, bajo el botón </a:t>
            </a:r>
            <a:r>
              <a:rPr lang="es-ES_tradnl" sz="1000" b="1" smtClean="0"/>
              <a:t>Color and Lines</a:t>
            </a:r>
            <a:r>
              <a:rPr lang="es-ES_tradnl" sz="1000" smtClean="0"/>
              <a:t>, haz clic en la flecha desplegable de </a:t>
            </a:r>
            <a:r>
              <a:rPr lang="es-ES_tradnl" sz="1000" b="1" smtClean="0"/>
              <a:t>Color</a:t>
            </a:r>
            <a:r>
              <a:rPr lang="es-ES_tradnl" sz="1000" smtClean="0"/>
              <a:t> y selecciona el menú </a:t>
            </a:r>
            <a:r>
              <a:rPr lang="es-ES_tradnl" sz="1000" b="1" smtClean="0"/>
              <a:t>Fill Effects</a:t>
            </a:r>
            <a:endParaRPr lang="es-ES_tradnl" sz="1000" smtClean="0"/>
          </a:p>
          <a:p>
            <a:pPr lvl="1" eaLnBrk="1" hangingPunct="1"/>
            <a:r>
              <a:rPr lang="es-ES_tradnl" sz="1000" smtClean="0"/>
              <a:t>En el botón </a:t>
            </a:r>
            <a:r>
              <a:rPr lang="es-ES_tradnl" sz="1000" b="1" smtClean="0"/>
              <a:t>Picture</a:t>
            </a:r>
            <a:r>
              <a:rPr lang="es-ES_tradnl" sz="1000" smtClean="0"/>
              <a:t>, haz clic en </a:t>
            </a:r>
            <a:r>
              <a:rPr lang="es-ES_tradnl" sz="1000" b="1" smtClean="0"/>
              <a:t>Select Picture</a:t>
            </a:r>
            <a:r>
              <a:rPr lang="es-ES_tradnl" sz="1000" smtClean="0"/>
              <a:t>. Localiza la carpeta que contiene la imagen que quieres insertar en el Input. Selecciona la imagen y activa el cuadro de </a:t>
            </a:r>
            <a:r>
              <a:rPr lang="es-ES_tradnl" sz="1000" b="1" smtClean="0"/>
              <a:t>Lock picture aspect ratio</a:t>
            </a:r>
            <a:r>
              <a:rPr lang="es-ES_tradnl" sz="1000" smtClean="0"/>
              <a:t>. Haz clic en </a:t>
            </a:r>
            <a:r>
              <a:rPr lang="es-ES_tradnl" sz="1000" b="1" smtClean="0"/>
              <a:t>Insert</a:t>
            </a:r>
            <a:r>
              <a:rPr lang="es-ES_tradnl" sz="1000" smtClean="0"/>
              <a:t>.</a:t>
            </a:r>
          </a:p>
          <a:p>
            <a:pPr lvl="1" eaLnBrk="1" hangingPunct="1"/>
            <a:r>
              <a:rPr lang="es-ES_tradnl" sz="1000" smtClean="0"/>
              <a:t>Haz clic </a:t>
            </a:r>
            <a:r>
              <a:rPr lang="es-ES_tradnl" sz="1000" b="1" smtClean="0"/>
              <a:t>Ok</a:t>
            </a:r>
            <a:r>
              <a:rPr lang="es-ES_tradnl" sz="1000" smtClean="0"/>
              <a:t>. En este momento puedes previsualizar la imagen antes de continuar. Si te agrada su aspecto, haz clic </a:t>
            </a:r>
            <a:r>
              <a:rPr lang="es-ES_tradnl" sz="1000" b="1" smtClean="0"/>
              <a:t>Ok</a:t>
            </a:r>
            <a:r>
              <a:rPr lang="es-ES_tradnl" sz="1000" smtClean="0"/>
              <a:t> para continuar. De lo contrario, repite el proceso hasta que te agrade la imagen seleccionada</a:t>
            </a:r>
          </a:p>
          <a:p>
            <a:pPr lvl="1" eaLnBrk="1" hangingPunct="1"/>
            <a:r>
              <a:rPr lang="es-ES_tradnl" sz="1000" smtClean="0"/>
              <a:t>Para salir de </a:t>
            </a:r>
            <a:r>
              <a:rPr lang="es-ES_tradnl" sz="1000" b="1" smtClean="0"/>
              <a:t>Master View</a:t>
            </a:r>
            <a:r>
              <a:rPr lang="es-ES_tradnl" sz="1000" smtClean="0"/>
              <a:t>, haz clic en </a:t>
            </a:r>
            <a:r>
              <a:rPr lang="es-ES_tradnl" sz="1000" b="1" smtClean="0"/>
              <a:t>View&gt;Normal</a:t>
            </a:r>
            <a:r>
              <a:rPr lang="es-ES_tradnl" sz="1000" smtClean="0"/>
              <a:t>. La modificación que has hecho en el Input debería ser visible en la diapositiva de título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sz="1000" smtClean="0"/>
              <a:t>Es posible aplicar esta plantilla a presentaciones ya realizadas:</a:t>
            </a:r>
          </a:p>
          <a:p>
            <a:pPr lvl="1" eaLnBrk="1" hangingPunct="1"/>
            <a:r>
              <a:rPr lang="en-GB" sz="1000" smtClean="0"/>
              <a:t>Abre la plantilla de la presentación más reciente</a:t>
            </a:r>
          </a:p>
          <a:p>
            <a:pPr lvl="1" eaLnBrk="1" hangingPunct="1"/>
            <a:r>
              <a:rPr lang="en-GB" sz="1000" smtClean="0"/>
              <a:t>Haz clic en la pestaña </a:t>
            </a:r>
            <a:r>
              <a:rPr lang="en-GB" sz="1000" b="1" smtClean="0"/>
              <a:t>View</a:t>
            </a:r>
            <a:r>
              <a:rPr lang="en-GB" sz="1000" smtClean="0"/>
              <a:t> y selecciona </a:t>
            </a:r>
            <a:r>
              <a:rPr lang="en-GB" sz="1000" b="1" smtClean="0"/>
              <a:t>Normal </a:t>
            </a:r>
            <a:endParaRPr lang="en-GB" sz="1000" smtClean="0"/>
          </a:p>
          <a:p>
            <a:pPr lvl="1" eaLnBrk="1" hangingPunct="1"/>
            <a:r>
              <a:rPr lang="en-GB" sz="1000" smtClean="0"/>
              <a:t>Borra todas las diapositivas que sobren</a:t>
            </a:r>
          </a:p>
          <a:p>
            <a:pPr lvl="1" eaLnBrk="1" hangingPunct="1"/>
            <a:r>
              <a:rPr lang="en-GB" sz="1000" smtClean="0"/>
              <a:t>Haz clic en la pestaña </a:t>
            </a:r>
            <a:r>
              <a:rPr lang="en-GB" sz="1000" b="1" smtClean="0"/>
              <a:t>Insert</a:t>
            </a:r>
            <a:r>
              <a:rPr lang="en-GB" sz="1000" smtClean="0"/>
              <a:t> de la barra de menú y selecciona </a:t>
            </a:r>
            <a:r>
              <a:rPr lang="en-GB" sz="1000" b="1" smtClean="0"/>
              <a:t>Slides from Files</a:t>
            </a:r>
          </a:p>
          <a:p>
            <a:pPr lvl="1" eaLnBrk="1" hangingPunct="1"/>
            <a:r>
              <a:rPr lang="en-GB" sz="1000" smtClean="0"/>
              <a:t>Haz clic en </a:t>
            </a:r>
            <a:r>
              <a:rPr lang="en-GB" sz="1000" b="1" smtClean="0"/>
              <a:t>Browse</a:t>
            </a:r>
            <a:r>
              <a:rPr lang="en-GB" sz="1000" smtClean="0"/>
              <a:t>. Localiza la presentación que deseas actualizar con la nueva plantilla. Pincha la presentación y haz clic </a:t>
            </a:r>
            <a:r>
              <a:rPr lang="en-GB" sz="1000" b="1" smtClean="0"/>
              <a:t>Open</a:t>
            </a:r>
            <a:r>
              <a:rPr lang="en-GB" sz="1000" smtClean="0"/>
              <a:t> </a:t>
            </a:r>
          </a:p>
          <a:p>
            <a:pPr lvl="1" eaLnBrk="1" hangingPunct="1"/>
            <a:r>
              <a:rPr lang="en-GB" sz="1000" smtClean="0"/>
              <a:t>Espera a que se carguen las diapositivas de la presentación y haz clic en </a:t>
            </a:r>
            <a:r>
              <a:rPr lang="en-GB" sz="1000" b="1" smtClean="0"/>
              <a:t>Insert All</a:t>
            </a:r>
            <a:r>
              <a:rPr lang="en-GB" sz="1000" smtClean="0"/>
              <a:t>. A continuación haz clic </a:t>
            </a:r>
            <a:r>
              <a:rPr lang="en-GB" sz="1000" b="1" smtClean="0"/>
              <a:t>Close</a:t>
            </a:r>
          </a:p>
          <a:p>
            <a:pPr lvl="1" eaLnBrk="1" hangingPunct="1"/>
            <a:r>
              <a:rPr lang="en-GB" sz="1000" smtClean="0"/>
              <a:t>Revisa las diapositivas insertadas, para asegurar que a cada una se le ha aplicado la master slide más apropiada para ella </a:t>
            </a:r>
          </a:p>
          <a:p>
            <a:pPr lvl="1" eaLnBrk="1" hangingPunct="1"/>
            <a:r>
              <a:rPr lang="en-GB" sz="1000" smtClean="0"/>
              <a:t>Para cambiar la master slide aplicada a una diapositiva concreta, selecciona la diapositiva y haz clic en la pestaña </a:t>
            </a:r>
            <a:r>
              <a:rPr lang="en-GB" sz="1000" b="1" smtClean="0"/>
              <a:t>Format</a:t>
            </a:r>
            <a:r>
              <a:rPr lang="en-GB" sz="1000" smtClean="0"/>
              <a:t> de la barra de menú y selecciona </a:t>
            </a:r>
            <a:r>
              <a:rPr lang="en-GB" sz="1000" b="1" smtClean="0"/>
              <a:t>Slide Design</a:t>
            </a:r>
          </a:p>
          <a:p>
            <a:pPr lvl="1" eaLnBrk="1" hangingPunct="1"/>
            <a:r>
              <a:rPr lang="en-GB" sz="1000" smtClean="0"/>
              <a:t>En la sección </a:t>
            </a:r>
            <a:r>
              <a:rPr lang="en-GB" sz="1000" b="1" smtClean="0"/>
              <a:t>Used in This Presentation</a:t>
            </a:r>
            <a:r>
              <a:rPr lang="en-GB" sz="1000" smtClean="0"/>
              <a:t>, </a:t>
            </a:r>
            <a:r>
              <a:rPr lang="es-ES_tradnl" sz="1000" smtClean="0"/>
              <a:t>elige la master slide que quieras aplicar a la diapositiva y pon el cursor sobre ella para que aparezca una flecha de menú desplegable. </a:t>
            </a:r>
            <a:r>
              <a:rPr lang="en-GB" sz="1000" smtClean="0"/>
              <a:t>haz clic en la flecha y selecciona </a:t>
            </a:r>
            <a:r>
              <a:rPr lang="en-GB" sz="1000" b="1" smtClean="0"/>
              <a:t>Apply to Selected Slides</a:t>
            </a:r>
          </a:p>
          <a:p>
            <a:pPr eaLnBrk="1" hangingPunct="1"/>
            <a:r>
              <a:rPr lang="es-ES_tradnl" sz="1000" smtClean="0"/>
              <a:t>Es importante revisar a fondo la presentación, para estar seguros de que no necesita más cambios de formato.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 r="-1153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 userDrawn="1"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 r="-1153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10"/>
          <p:cNvSpPr>
            <a:spLocks/>
          </p:cNvSpPr>
          <p:nvPr userDrawn="1"/>
        </p:nvSpPr>
        <p:spPr bwMode="auto">
          <a:xfrm>
            <a:off x="3074988" y="565150"/>
            <a:ext cx="6067425" cy="2586038"/>
          </a:xfrm>
          <a:custGeom>
            <a:avLst/>
            <a:gdLst/>
            <a:ahLst/>
            <a:cxnLst>
              <a:cxn ang="0">
                <a:pos x="0" y="1629"/>
              </a:cxn>
              <a:cxn ang="0">
                <a:pos x="3822" y="0"/>
              </a:cxn>
              <a:cxn ang="0">
                <a:pos x="3822" y="492"/>
              </a:cxn>
              <a:cxn ang="0">
                <a:pos x="0" y="1629"/>
              </a:cxn>
            </a:cxnLst>
            <a:rect l="0" t="0" r="r" b="b"/>
            <a:pathLst>
              <a:path w="3822" h="1629">
                <a:moveTo>
                  <a:pt x="0" y="1629"/>
                </a:moveTo>
                <a:lnTo>
                  <a:pt x="3822" y="0"/>
                </a:lnTo>
                <a:lnTo>
                  <a:pt x="3822" y="492"/>
                </a:lnTo>
                <a:lnTo>
                  <a:pt x="0" y="162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17" descr="Logo E&amp;Y Abogado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25" y="6021388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2975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1188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412875"/>
            <a:ext cx="8231187" cy="45196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auto">
          <a:xfrm>
            <a:off x="3074988" y="565150"/>
            <a:ext cx="6067425" cy="2586038"/>
          </a:xfrm>
          <a:custGeom>
            <a:avLst/>
            <a:gdLst/>
            <a:ahLst/>
            <a:cxnLst>
              <a:cxn ang="0">
                <a:pos x="0" y="1629"/>
              </a:cxn>
              <a:cxn ang="0">
                <a:pos x="3822" y="0"/>
              </a:cxn>
              <a:cxn ang="0">
                <a:pos x="3822" y="492"/>
              </a:cxn>
              <a:cxn ang="0">
                <a:pos x="0" y="1629"/>
              </a:cxn>
            </a:cxnLst>
            <a:rect l="0" t="0" r="r" b="b"/>
            <a:pathLst>
              <a:path w="3822" h="1629">
                <a:moveTo>
                  <a:pt x="0" y="1629"/>
                </a:moveTo>
                <a:lnTo>
                  <a:pt x="3822" y="0"/>
                </a:lnTo>
                <a:lnTo>
                  <a:pt x="3822" y="492"/>
                </a:lnTo>
                <a:lnTo>
                  <a:pt x="0" y="162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utoShape 10"/>
          <p:cNvSpPr>
            <a:spLocks noChangeArrowheads="1"/>
          </p:cNvSpPr>
          <p:nvPr userDrawn="1"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defRPr/>
            </a:pPr>
            <a:endParaRPr lang="es-ES_tradnl"/>
          </a:p>
        </p:txBody>
      </p:sp>
      <p:pic>
        <p:nvPicPr>
          <p:cNvPr id="6" name="Picture 12" descr="Logo E&amp;Y Abogado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25" y="6021388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020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12875"/>
            <a:ext cx="40036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2975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3860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2975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3860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3860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2975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5350"/>
            <a:ext cx="2057400" cy="523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95350"/>
            <a:ext cx="6021387" cy="5230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1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118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solidFill>
                  <a:srgbClr val="000000"/>
                </a:solidFill>
                <a:cs typeface="Arial" charset="0"/>
              </a:rPr>
              <a:t>October 21, 2011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78447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 err="1">
                <a:solidFill>
                  <a:srgbClr val="000000"/>
                </a:solidFill>
                <a:cs typeface="Arial" charset="0"/>
              </a:rPr>
              <a:t>Título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 de la </a:t>
            </a:r>
            <a:r>
              <a:rPr lang="en-US" sz="1100" dirty="0" err="1">
                <a:solidFill>
                  <a:srgbClr val="000000"/>
                </a:solidFill>
                <a:cs typeface="Arial" charset="0"/>
              </a:rPr>
              <a:t>presentación</a:t>
            </a: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 err="1">
                <a:solidFill>
                  <a:srgbClr val="000000"/>
                </a:solidFill>
                <a:cs typeface="Arial" charset="0"/>
              </a:rPr>
              <a:t>Pá</a:t>
            </a:r>
            <a:endParaRPr lang="en-US" sz="1100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en-US" sz="1100" dirty="0">
                <a:solidFill>
                  <a:srgbClr val="000000"/>
                </a:solidFill>
                <a:cs typeface="Arial" charset="0"/>
              </a:rPr>
              <a:t>g. </a:t>
            </a:r>
            <a:fld id="{003F257D-E156-43A3-9317-E3FAA32DA28B}" type="slidenum">
              <a:rPr lang="en-US" sz="1100">
                <a:solidFill>
                  <a:srgbClr val="000000"/>
                </a:solidFill>
                <a:cs typeface="Arial" charset="0"/>
              </a:rPr>
              <a:pPr algn="l">
                <a:defRPr/>
              </a:pPr>
              <a:t>‹Nº›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7" name="Picture 15" descr="Logo E&amp;Y Abogado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  <p:sldLayoutId id="2147485027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6" descr="Motion_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6638"/>
            <a:ext cx="823118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Logo E&amp;Y Abogado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nes11_fade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6638"/>
            <a:ext cx="823118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269" name="Picture 6" descr="Logo E&amp;Y Abogado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29" name="Freeform 5"/>
          <p:cNvSpPr>
            <a:spLocks/>
          </p:cNvSpPr>
          <p:nvPr/>
        </p:nvSpPr>
        <p:spPr bwMode="auto">
          <a:xfrm flipH="1" flipV="1">
            <a:off x="455613" y="1042988"/>
            <a:ext cx="8231187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3" name="Picture 6" descr="Logo E&amp;Y Abogad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1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1581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>
                <a:solidFill>
                  <a:srgbClr val="000000"/>
                </a:solidFill>
                <a:cs typeface="Arial" charset="0"/>
              </a:rPr>
              <a:t>October 21, 2011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78447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Título de la presentación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 err="1">
                <a:solidFill>
                  <a:srgbClr val="000000"/>
                </a:solidFill>
                <a:cs typeface="Arial" charset="0"/>
              </a:rPr>
              <a:t>Pág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. </a:t>
            </a:r>
            <a:fld id="{DFEE07B6-C441-4135-B25C-422A524B9E59}" type="slidenum">
              <a:rPr lang="en-US" sz="1100">
                <a:solidFill>
                  <a:srgbClr val="000000"/>
                </a:solidFill>
                <a:cs typeface="Arial" charset="0"/>
              </a:rPr>
              <a:pPr algn="l">
                <a:defRPr/>
              </a:pPr>
              <a:t>‹Nº›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899" name="Line 11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00" name="Line 12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901" name="Line 13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61" name="Picture 15" descr="Logo E&amp;Y Abogad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1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118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784475" y="6419850"/>
            <a:ext cx="40195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 dirty="0" err="1">
                <a:solidFill>
                  <a:srgbClr val="000000"/>
                </a:solidFill>
                <a:cs typeface="Arial" charset="0"/>
              </a:rPr>
              <a:t>Pagina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 </a:t>
            </a:r>
            <a:fld id="{8FEB5B0B-F843-47D3-8FA0-E99C2F9BCF8A}" type="slidenum">
              <a:rPr lang="en-US" sz="1100">
                <a:solidFill>
                  <a:srgbClr val="000000"/>
                </a:solidFill>
                <a:cs typeface="Arial" charset="0"/>
              </a:rPr>
              <a:pPr algn="l">
                <a:defRPr/>
              </a:pPr>
              <a:t>‹Nº›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82" name="Picture 11" descr="Logo E&amp;Y Abogad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80168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343025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8811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4177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8749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33321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7893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42465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1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118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XX mes, 200X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78447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Título de la presentación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Pág. </a:t>
            </a:r>
            <a:fld id="{C5A9EC8D-1AF4-44C1-8A5C-E3CF46BB4ACD}" type="slidenum">
              <a:rPr lang="en-US" sz="1100">
                <a:solidFill>
                  <a:srgbClr val="000000"/>
                </a:solidFill>
                <a:cs typeface="Arial" charset="0"/>
              </a:rPr>
              <a:pPr algn="l">
                <a:defRPr/>
              </a:pPr>
              <a:t>‹Nº›</a:t>
            </a:fld>
            <a:endParaRPr lang="en-U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6" name="Picture 11" descr="Logo E&amp;Y Abogad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57" r:id="rId9"/>
    <p:sldLayoutId id="2147485058" r:id="rId10"/>
    <p:sldLayoutId id="21474850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11113" indent="-111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352425" indent="-33972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</a:defRPr>
      </a:lvl2pPr>
      <a:lvl3pPr marL="7127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3pPr>
      <a:lvl4pPr marL="10715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335" name="Freeform 7"/>
          <p:cNvSpPr>
            <a:spLocks/>
          </p:cNvSpPr>
          <p:nvPr userDrawn="1"/>
        </p:nvSpPr>
        <p:spPr bwMode="auto">
          <a:xfrm>
            <a:off x="455613" y="1039813"/>
            <a:ext cx="8253412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B4B4B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5" name="Picture 8" descr="Logo E&amp;Y Abogad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 userDrawn="1"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XX mes 200X</a:t>
            </a:r>
          </a:p>
        </p:txBody>
      </p:sp>
      <p:sp>
        <p:nvSpPr>
          <p:cNvPr id="217091" name="Rectangle 3"/>
          <p:cNvSpPr>
            <a:spLocks noChangeArrowheads="1"/>
          </p:cNvSpPr>
          <p:nvPr userDrawn="1"/>
        </p:nvSpPr>
        <p:spPr bwMode="auto">
          <a:xfrm>
            <a:off x="278447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Título de la presentación</a:t>
            </a:r>
          </a:p>
        </p:txBody>
      </p:sp>
      <p:sp>
        <p:nvSpPr>
          <p:cNvPr id="217092" name="Rectangle 4"/>
          <p:cNvSpPr>
            <a:spLocks noChangeArrowheads="1"/>
          </p:cNvSpPr>
          <p:nvPr userDrawn="1"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Pág. </a:t>
            </a:r>
            <a:fld id="{C6D0D2C8-AA00-47D0-A766-9778F81FFE9C}" type="slidenum">
              <a:rPr lang="en-US" sz="1100">
                <a:solidFill>
                  <a:srgbClr val="000000"/>
                </a:solidFill>
                <a:cs typeface="Arial" charset="0"/>
              </a:rPr>
              <a:pPr algn="l">
                <a:defRPr/>
              </a:pPr>
              <a:t>‹Nº›</a:t>
            </a:fld>
            <a:endParaRPr lang="en-US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7093" name="Line 5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7094" name="Line 6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895350"/>
            <a:ext cx="8231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152" name="Picture 11" descr="Logo E&amp;Y Abogad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5" name="Line 3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6437" name="Freeform 5" descr="flyover_image"/>
          <p:cNvSpPr>
            <a:spLocks/>
          </p:cNvSpPr>
          <p:nvPr userDrawn="1"/>
        </p:nvSpPr>
        <p:spPr bwMode="auto">
          <a:xfrm>
            <a:off x="457200" y="1038225"/>
            <a:ext cx="8229600" cy="5199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84" y="0"/>
              </a:cxn>
              <a:cxn ang="0">
                <a:pos x="4556" y="3275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5184" h="3275">
                <a:moveTo>
                  <a:pt x="0" y="0"/>
                </a:moveTo>
                <a:lnTo>
                  <a:pt x="5184" y="0"/>
                </a:lnTo>
                <a:lnTo>
                  <a:pt x="4556" y="3275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 w="317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3" name="Picture 6" descr="Logo E&amp;Y Abogado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3" name="Line 3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8487" name="Freeform 7" descr="sunset_image"/>
          <p:cNvSpPr>
            <a:spLocks/>
          </p:cNvSpPr>
          <p:nvPr userDrawn="1"/>
        </p:nvSpPr>
        <p:spPr bwMode="auto">
          <a:xfrm flipH="1" flipV="1">
            <a:off x="454025" y="1039813"/>
            <a:ext cx="8234363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3" cstate="print"/>
            <a:srcRect/>
            <a:stretch>
              <a:fillRect b="-91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7" name="Picture 8" descr="Logo E&amp;Y Abogado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nes11_crop_subtle_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6638"/>
            <a:ext cx="823118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21" name="Picture 6" descr="Logo E&amp;Y Abogado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6376988"/>
            <a:ext cx="1531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5657" y="3861048"/>
            <a:ext cx="7416824" cy="1195387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GB" sz="3200" dirty="0" smtClean="0"/>
              <a:t>MARCO EMPRESARIAL EN CANADA:</a:t>
            </a:r>
            <a:br>
              <a:rPr lang="en-GB" sz="3200" dirty="0" smtClean="0"/>
            </a:br>
            <a:r>
              <a:rPr lang="en-GB" sz="3200" dirty="0" err="1" smtClean="0"/>
              <a:t>Entorno</a:t>
            </a:r>
            <a:r>
              <a:rPr lang="en-GB" sz="3200" dirty="0" smtClean="0"/>
              <a:t> </a:t>
            </a:r>
            <a:r>
              <a:rPr lang="en-GB" sz="3200" dirty="0" err="1" smtClean="0"/>
              <a:t>Juridico</a:t>
            </a:r>
            <a:r>
              <a:rPr lang="en-GB" sz="3200" dirty="0" smtClean="0"/>
              <a:t>-Fiscal</a:t>
            </a:r>
            <a:endParaRPr lang="es-ES_tradnl" sz="3200" dirty="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Cesar </a:t>
            </a:r>
            <a:r>
              <a:rPr lang="es-ES_tradnl" sz="2000" dirty="0" err="1" smtClean="0"/>
              <a:t>Vazquez</a:t>
            </a:r>
            <a:r>
              <a:rPr lang="es-ES_tradnl" sz="2000" dirty="0" smtClean="0"/>
              <a:t> </a:t>
            </a:r>
          </a:p>
          <a:p>
            <a:r>
              <a:rPr lang="es-ES_tradnl" sz="2000" dirty="0" smtClean="0"/>
              <a:t>Socio </a:t>
            </a:r>
          </a:p>
          <a:p>
            <a:r>
              <a:rPr lang="es-ES_tradnl" sz="2000" dirty="0" err="1" smtClean="0"/>
              <a:t>Ernst</a:t>
            </a:r>
            <a:r>
              <a:rPr lang="es-ES_tradnl" sz="2000" dirty="0" smtClean="0"/>
              <a:t> &amp; Young Abogados</a:t>
            </a:r>
            <a:endParaRPr lang="es-ES_tradn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4.	Inversiones Extranjeras</a:t>
            </a:r>
            <a:endParaRPr lang="en-US" sz="200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31187" cy="5040560"/>
          </a:xfrm>
        </p:spPr>
        <p:txBody>
          <a:bodyPr/>
          <a:lstStyle/>
          <a:p>
            <a:pPr marL="342900" indent="-342900" eaLnBrk="1" hangingPunct="1"/>
            <a:r>
              <a:rPr lang="es-ES_tradnl" sz="2000" dirty="0" smtClean="0"/>
              <a:t>1.	Marco Legal</a:t>
            </a:r>
          </a:p>
          <a:p>
            <a:pPr marL="342900" indent="-342900" eaLnBrk="1" hangingPunct="1"/>
            <a:r>
              <a:rPr lang="es-ES_tradnl" sz="2000" dirty="0" smtClean="0"/>
              <a:t>	- Ley de Inversión de Canadá (</a:t>
            </a:r>
            <a:r>
              <a:rPr lang="es-ES_tradnl" sz="2000" dirty="0" err="1" smtClean="0"/>
              <a:t>Investment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Act</a:t>
            </a:r>
            <a:r>
              <a:rPr lang="es-ES_tradnl" sz="2000" dirty="0" smtClean="0"/>
              <a:t>)</a:t>
            </a:r>
          </a:p>
          <a:p>
            <a:pPr marL="342900" indent="-342900" eaLnBrk="1" hangingPunct="1"/>
            <a:r>
              <a:rPr lang="es-ES_tradnl" sz="2000" dirty="0" smtClean="0"/>
              <a:t>		- Regula inversiones no-Canadienses</a:t>
            </a:r>
          </a:p>
          <a:p>
            <a:pPr marL="342900" indent="-342900" eaLnBrk="1" hangingPunct="1"/>
            <a:r>
              <a:rPr lang="es-ES_tradnl" sz="2000" dirty="0" smtClean="0"/>
              <a:t>		- Revisable</a:t>
            </a:r>
          </a:p>
          <a:p>
            <a:pPr marL="342900" indent="-342900" eaLnBrk="1" hangingPunct="1"/>
            <a:r>
              <a:rPr lang="es-ES_tradnl" sz="2000" dirty="0" smtClean="0"/>
              <a:t>		- Notificación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2.	Adquisición No-OMC (No-WTO)</a:t>
            </a:r>
          </a:p>
          <a:p>
            <a:pPr marL="342900" indent="-342900" eaLnBrk="1" hangingPunct="1"/>
            <a:r>
              <a:rPr lang="es-ES_tradnl" sz="2000" dirty="0" smtClean="0"/>
              <a:t>	- Directa</a:t>
            </a:r>
          </a:p>
          <a:p>
            <a:pPr marL="342900" indent="-342900" eaLnBrk="1" hangingPunct="1"/>
            <a:r>
              <a:rPr lang="es-ES_tradnl" sz="2000" dirty="0" smtClean="0"/>
              <a:t>		- Total o sustancialmente todo los activos o acciones</a:t>
            </a:r>
          </a:p>
          <a:p>
            <a:pPr marL="342900" indent="-342900" eaLnBrk="1" hangingPunct="1"/>
            <a:r>
              <a:rPr lang="es-ES_tradnl" sz="2000" dirty="0" smtClean="0"/>
              <a:t>		- Revisable igual o superior a $5 millones CDN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	- Indirecta</a:t>
            </a:r>
          </a:p>
          <a:p>
            <a:pPr marL="342900" indent="-342900" eaLnBrk="1" hangingPunct="1"/>
            <a:r>
              <a:rPr lang="es-ES_tradnl" sz="2000" dirty="0" smtClean="0"/>
              <a:t>		- Matriz non-Canadiense filial en Canadá </a:t>
            </a:r>
          </a:p>
          <a:p>
            <a:pPr marL="342900" indent="-342900" eaLnBrk="1" hangingPunct="1"/>
            <a:r>
              <a:rPr lang="es-ES_tradnl" sz="2000" dirty="0" smtClean="0"/>
              <a:t>		- 2 condiciones</a:t>
            </a:r>
          </a:p>
          <a:p>
            <a:pPr marL="342900" indent="-342900" eaLnBrk="1" hangingPunct="1"/>
            <a:r>
              <a:rPr lang="es-ES_tradnl" sz="2000" dirty="0" smtClean="0"/>
              <a:t>	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4.	Inversiones Extranjeras</a:t>
            </a:r>
            <a:endParaRPr lang="en-US" sz="20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31187" cy="4967882"/>
          </a:xfrm>
        </p:spPr>
        <p:txBody>
          <a:bodyPr/>
          <a:lstStyle/>
          <a:p>
            <a:pPr marL="342900" indent="-342900" eaLnBrk="1" hangingPunct="1"/>
            <a:r>
              <a:rPr lang="es-ES_tradnl" sz="2000" dirty="0" smtClean="0"/>
              <a:t>3.	Adquisición OMC (WTO)</a:t>
            </a:r>
          </a:p>
          <a:p>
            <a:pPr marL="342900" indent="-342900" eaLnBrk="1" hangingPunct="1"/>
            <a:r>
              <a:rPr lang="es-ES_tradnl" sz="2000" dirty="0" smtClean="0"/>
              <a:t>	- Directa</a:t>
            </a:r>
          </a:p>
          <a:p>
            <a:pPr marL="342900" indent="-342900" eaLnBrk="1" hangingPunct="1"/>
            <a:r>
              <a:rPr lang="es-ES_tradnl" sz="2000" dirty="0" smtClean="0"/>
              <a:t>		- Total o sustancialmente todo los activos o acciones</a:t>
            </a:r>
          </a:p>
          <a:p>
            <a:pPr marL="342900" indent="-342900" eaLnBrk="1" hangingPunct="1"/>
            <a:r>
              <a:rPr lang="es-ES_tradnl" sz="2000" dirty="0" smtClean="0"/>
              <a:t>		- Revisable igual o superior a $312 millones CDN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	- Indirecta</a:t>
            </a:r>
          </a:p>
          <a:p>
            <a:pPr marL="342900" indent="-342900" eaLnBrk="1" hangingPunct="1"/>
            <a:r>
              <a:rPr lang="es-ES_tradnl" sz="2000" dirty="0" smtClean="0"/>
              <a:t>		- Notificación si matriz es miembro de OMC o Vendedor	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	</a:t>
            </a:r>
            <a:r>
              <a:rPr lang="es-ES_tradnl" sz="2000" b="1" dirty="0" smtClean="0"/>
              <a:t>Importante si no Revisable siempre notificación</a:t>
            </a:r>
          </a:p>
          <a:p>
            <a:pPr marL="342900" indent="-3429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4.	Constitución de una Empresa</a:t>
            </a:r>
          </a:p>
          <a:p>
            <a:pPr marL="457200" indent="-457200" eaLnBrk="1" hangingPunct="1"/>
            <a:r>
              <a:rPr lang="es-ES_tradnl" sz="2000" dirty="0" smtClean="0"/>
              <a:t>	- Revisable si es una actividad relacionado con la cultura       Canadiense o Identidad 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5.	Laboral</a:t>
            </a:r>
            <a:endParaRPr lang="en-US" sz="20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31187" cy="4895874"/>
          </a:xfrm>
        </p:spPr>
        <p:txBody>
          <a:bodyPr/>
          <a:lstStyle/>
          <a:p>
            <a:pPr marL="342900" indent="-342900" eaLnBrk="1" hangingPunct="1"/>
            <a:r>
              <a:rPr lang="es-ES_tradnl" sz="2000" dirty="0" smtClean="0"/>
              <a:t>1.	Leyes Federales y Provinciales</a:t>
            </a:r>
          </a:p>
          <a:p>
            <a:pPr marL="342900" indent="-342900" eaLnBrk="1" hangingPunct="1"/>
            <a:r>
              <a:rPr lang="es-ES_tradnl" sz="2000" dirty="0" smtClean="0"/>
              <a:t>	-	Federal- Código de Trabajo, solo un 10% (Bancos, Transporte 	Aéreo)</a:t>
            </a:r>
          </a:p>
          <a:p>
            <a:pPr marL="342900" indent="-342900" eaLnBrk="1" hangingPunct="1"/>
            <a:r>
              <a:rPr lang="es-ES_tradnl" sz="2000" dirty="0" smtClean="0"/>
              <a:t>	-	Provincial- Competencia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2.	Legislación Básica Laboral</a:t>
            </a:r>
          </a:p>
          <a:p>
            <a:pPr marL="342900" indent="-342900" eaLnBrk="1" hangingPunct="1"/>
            <a:r>
              <a:rPr lang="es-ES_tradnl" sz="2000" dirty="0" smtClean="0"/>
              <a:t>	- 	Términos y condiciones mínimas tanto Federal como Provincial </a:t>
            </a:r>
          </a:p>
          <a:p>
            <a:pPr marL="342900" indent="-342900" eaLnBrk="1" hangingPunct="1"/>
            <a:r>
              <a:rPr lang="es-ES_tradnl" sz="2000" dirty="0" smtClean="0"/>
              <a:t>	- 	No se puede contratar fuera de mínimos</a:t>
            </a:r>
          </a:p>
          <a:p>
            <a:pPr marL="342900" indent="-342900" eaLnBrk="1" hangingPunct="1"/>
            <a:r>
              <a:rPr lang="es-ES_tradnl" sz="2000" dirty="0" smtClean="0"/>
              <a:t>	- 	Establece mínimos para salarios, horas, horas extra </a:t>
            </a:r>
            <a:r>
              <a:rPr lang="es-ES_tradnl" sz="2000" dirty="0" err="1" smtClean="0"/>
              <a:t>etc</a:t>
            </a:r>
            <a:endParaRPr lang="es-ES_tradnl" sz="2000" dirty="0" smtClean="0"/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3.	Horas de trabajo</a:t>
            </a:r>
          </a:p>
          <a:p>
            <a:pPr marL="342900" indent="-342900" eaLnBrk="1" hangingPunct="1"/>
            <a:r>
              <a:rPr lang="es-ES_tradnl" sz="2000" dirty="0" smtClean="0"/>
              <a:t>	- Jornada laboral y semanal</a:t>
            </a:r>
          </a:p>
          <a:p>
            <a:pPr marL="342900" indent="-342900" eaLnBrk="1" hangingPunct="1"/>
            <a:r>
              <a:rPr lang="es-ES_tradnl" sz="2000" dirty="0" smtClean="0"/>
              <a:t>	- Paga de horas extras – 50% mas </a:t>
            </a:r>
          </a:p>
          <a:p>
            <a:pPr marL="342900" indent="-342900" eaLnBrk="1" hangingPunct="1"/>
            <a:r>
              <a:rPr lang="es-ES_tradnl" sz="2000" dirty="0" smtClean="0"/>
              <a:t>	- Descanso obligatorio (Comida, general)</a:t>
            </a:r>
          </a:p>
          <a:p>
            <a:pPr marL="342900" indent="-342900" eaLnBrk="1" hangingPunct="1"/>
            <a:endParaRPr lang="es-ES_tradn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5.	Laboral</a:t>
            </a:r>
            <a:endParaRPr lang="en-US" sz="20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1124744"/>
            <a:ext cx="8231187" cy="5112567"/>
          </a:xfrm>
        </p:spPr>
        <p:txBody>
          <a:bodyPr/>
          <a:lstStyle/>
          <a:p>
            <a:pPr marL="342900" indent="-342900" eaLnBrk="1" hangingPunct="1"/>
            <a:r>
              <a:rPr lang="es-ES_tradnl" sz="2000" dirty="0" smtClean="0"/>
              <a:t>4.	Bajas Protegidas</a:t>
            </a:r>
          </a:p>
          <a:p>
            <a:pPr marL="342900" indent="-342900" eaLnBrk="1" hangingPunct="1"/>
            <a:r>
              <a:rPr lang="es-ES_tradnl" sz="2000" dirty="0" smtClean="0"/>
              <a:t>	- Empresa no puede despedir o penalizar, obligado a admitir al final  </a:t>
            </a:r>
          </a:p>
          <a:p>
            <a:pPr marL="342900" indent="-342900" eaLnBrk="1" hangingPunct="1"/>
            <a:r>
              <a:rPr lang="es-ES_tradnl" sz="2000" dirty="0" smtClean="0"/>
              <a:t>	- Empresa tendrá que seguir contribuyendo a los diferentes planes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5.	Finalización Contrato</a:t>
            </a:r>
          </a:p>
          <a:p>
            <a:pPr marL="342900" indent="-342900" eaLnBrk="1" hangingPunct="1"/>
            <a:r>
              <a:rPr lang="es-ES_tradnl" sz="2000" dirty="0" smtClean="0"/>
              <a:t>	- 1 semana notificación por año trabajado hasta un máximo de 8 semanas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6.	Trabajadores Extranjeros</a:t>
            </a:r>
          </a:p>
          <a:p>
            <a:pPr marL="342900" indent="-342900" eaLnBrk="1" hangingPunct="1"/>
            <a:r>
              <a:rPr lang="es-ES_tradnl" sz="2000" dirty="0" smtClean="0"/>
              <a:t>	- Especialidad</a:t>
            </a:r>
          </a:p>
          <a:p>
            <a:pPr marL="342900" indent="-342900" eaLnBrk="1" hangingPunct="1"/>
            <a:r>
              <a:rPr lang="es-ES_tradnl" sz="2000" dirty="0" smtClean="0"/>
              <a:t>	- Oportunidades de empleo antes para Canadienses</a:t>
            </a:r>
          </a:p>
          <a:p>
            <a:pPr marL="342900" indent="-342900" eaLnBrk="1" hangingPunct="1"/>
            <a:endParaRPr lang="es-ES_tradnl" sz="2000" dirty="0" smtClean="0"/>
          </a:p>
          <a:p>
            <a:pPr marL="342900" indent="-342900" eaLnBrk="1" hangingPunct="1"/>
            <a:r>
              <a:rPr lang="es-ES_tradnl" sz="2000" dirty="0" smtClean="0"/>
              <a:t>7.	Trabajadores Temporales</a:t>
            </a:r>
          </a:p>
          <a:p>
            <a:pPr marL="342900" indent="-342900" eaLnBrk="1" hangingPunct="1"/>
            <a:r>
              <a:rPr lang="es-ES_tradnl" sz="2000" dirty="0" smtClean="0"/>
              <a:t>	- Matriz filial sin problema con </a:t>
            </a:r>
            <a:r>
              <a:rPr lang="es-ES_tradnl" sz="2000" dirty="0" err="1" smtClean="0"/>
              <a:t>know-how</a:t>
            </a: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dirty="0" smtClean="0"/>
              <a:t>6.	Fiscal</a:t>
            </a:r>
            <a:endParaRPr lang="en-US" sz="20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31187" cy="4176465"/>
          </a:xfrm>
        </p:spPr>
        <p:txBody>
          <a:bodyPr/>
          <a:lstStyle/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1.	Legislación</a:t>
            </a:r>
          </a:p>
          <a:p>
            <a:pPr marL="457200" indent="-457200" eaLnBrk="1" hangingPunct="1"/>
            <a:r>
              <a:rPr lang="es-ES_tradnl" sz="2000" dirty="0" smtClean="0"/>
              <a:t>	-	Federal</a:t>
            </a:r>
          </a:p>
          <a:p>
            <a:pPr marL="457200" indent="-457200" eaLnBrk="1" hangingPunct="1"/>
            <a:r>
              <a:rPr lang="es-ES_tradnl" sz="2000" dirty="0" smtClean="0"/>
              <a:t>	-	Provincial/Territorio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2.	Aplicación</a:t>
            </a:r>
          </a:p>
          <a:p>
            <a:pPr marL="457200" indent="-457200" eaLnBrk="1" hangingPunct="1"/>
            <a:r>
              <a:rPr lang="es-ES_tradnl" sz="2000" dirty="0" smtClean="0"/>
              <a:t>	-	Residencia  </a:t>
            </a:r>
          </a:p>
          <a:p>
            <a:pPr marL="457200" indent="-457200" eaLnBrk="1" hangingPunct="1"/>
            <a:r>
              <a:rPr lang="es-ES_tradnl" sz="2000" dirty="0" smtClean="0"/>
              <a:t>		- Empresa- abril 1965</a:t>
            </a:r>
          </a:p>
          <a:p>
            <a:pPr marL="457200" indent="-457200" eaLnBrk="1" hangingPunct="1"/>
            <a:r>
              <a:rPr lang="es-ES_tradnl" sz="2000" dirty="0" smtClean="0"/>
              <a:t>		- Persona Física</a:t>
            </a:r>
          </a:p>
          <a:p>
            <a:pPr marL="457200" indent="-457200" eaLnBrk="1" hangingPunct="1"/>
            <a:r>
              <a:rPr lang="es-ES_tradnl" sz="2000" dirty="0" smtClean="0"/>
              <a:t>			- 183 días</a:t>
            </a:r>
          </a:p>
          <a:p>
            <a:pPr marL="457200" indent="-457200" eaLnBrk="1" hangingPunct="1"/>
            <a:r>
              <a:rPr lang="es-ES_tradnl" sz="2000" dirty="0" smtClean="0"/>
              <a:t>			- Grado</a:t>
            </a:r>
          </a:p>
          <a:p>
            <a:pPr marL="457200" indent="-457200" eaLnBrk="1" hangingPunct="1"/>
            <a:r>
              <a:rPr lang="es-ES_tradnl" sz="2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dirty="0" smtClean="0"/>
              <a:t>6.	Fiscal</a:t>
            </a:r>
            <a:endParaRPr lang="en-US" sz="20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31187" cy="4752528"/>
          </a:xfrm>
        </p:spPr>
        <p:txBody>
          <a:bodyPr/>
          <a:lstStyle/>
          <a:p>
            <a:pPr marL="457200" indent="-457200" eaLnBrk="1" hangingPunct="1"/>
            <a:r>
              <a:rPr lang="es-ES_tradnl" sz="2000" dirty="0" smtClean="0"/>
              <a:t>3.	Ingresos</a:t>
            </a:r>
          </a:p>
          <a:p>
            <a:pPr marL="457200" indent="-457200" eaLnBrk="1" hangingPunct="1"/>
            <a:r>
              <a:rPr lang="es-ES_tradnl" sz="2000" dirty="0" smtClean="0"/>
              <a:t>	-	Empresas</a:t>
            </a:r>
          </a:p>
          <a:p>
            <a:pPr marL="457200" indent="-457200" eaLnBrk="1" hangingPunct="1"/>
            <a:r>
              <a:rPr lang="es-ES_tradnl" sz="2000" dirty="0" smtClean="0"/>
              <a:t>	-	Salarios</a:t>
            </a:r>
          </a:p>
          <a:p>
            <a:pPr marL="457200" indent="-457200" eaLnBrk="1" hangingPunct="1"/>
            <a:r>
              <a:rPr lang="es-ES_tradnl" sz="2000" dirty="0" smtClean="0"/>
              <a:t>	-	</a:t>
            </a:r>
            <a:r>
              <a:rPr lang="es-ES_tradnl" sz="2000" smtClean="0"/>
              <a:t>Plusvalia</a:t>
            </a:r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	-	Rentas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4.	Impuestos</a:t>
            </a:r>
          </a:p>
          <a:p>
            <a:pPr marL="457200" indent="-457200" eaLnBrk="1" hangingPunct="1"/>
            <a:r>
              <a:rPr lang="es-ES_tradnl" sz="2000" dirty="0" smtClean="0"/>
              <a:t>	-	Federal </a:t>
            </a:r>
          </a:p>
          <a:p>
            <a:pPr marL="457200" indent="-457200" eaLnBrk="1" hangingPunct="1"/>
            <a:r>
              <a:rPr lang="es-ES_tradnl" sz="2000" dirty="0" smtClean="0"/>
              <a:t>		-	General- 16.5%</a:t>
            </a:r>
          </a:p>
          <a:p>
            <a:pPr marL="457200" indent="-457200" eaLnBrk="1" hangingPunct="1"/>
            <a:r>
              <a:rPr lang="es-ES_tradnl" sz="2000" dirty="0" smtClean="0"/>
              <a:t>		-	Reducido- 11%</a:t>
            </a:r>
          </a:p>
          <a:p>
            <a:pPr marL="457200" indent="-457200" eaLnBrk="1" hangingPunct="1"/>
            <a:r>
              <a:rPr lang="es-ES_tradnl" sz="2000" dirty="0" smtClean="0"/>
              <a:t>	-	Provincial</a:t>
            </a:r>
          </a:p>
          <a:p>
            <a:pPr marL="457200" indent="-457200" eaLnBrk="1" hangingPunct="1"/>
            <a:r>
              <a:rPr lang="es-ES_tradnl" sz="2000" dirty="0" smtClean="0"/>
              <a:t>		-	 General- 5-16%</a:t>
            </a:r>
          </a:p>
          <a:p>
            <a:pPr marL="457200" indent="-457200" eaLnBrk="1" hangingPunct="1"/>
            <a:r>
              <a:rPr lang="es-ES_tradnl" sz="2000" dirty="0" smtClean="0"/>
              <a:t>		-	 Reducido- 2-5%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dirty="0" smtClean="0"/>
              <a:t>6.	Fiscal</a:t>
            </a:r>
            <a:endParaRPr lang="en-US" sz="20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31187" cy="4752528"/>
          </a:xfrm>
        </p:spPr>
        <p:txBody>
          <a:bodyPr/>
          <a:lstStyle/>
          <a:p>
            <a:pPr marL="457200" indent="-457200" eaLnBrk="1" hangingPunct="1"/>
            <a:r>
              <a:rPr lang="es-ES_tradnl" sz="2000" dirty="0" smtClean="0"/>
              <a:t>5.	Reglas No-Residentes</a:t>
            </a:r>
          </a:p>
          <a:p>
            <a:pPr marL="457200" indent="-457200" eaLnBrk="1" hangingPunct="1"/>
            <a:r>
              <a:rPr lang="es-ES_tradnl" sz="2000" dirty="0" smtClean="0"/>
              <a:t>	-	</a:t>
            </a:r>
            <a:r>
              <a:rPr lang="es-ES_tradnl" sz="2000" dirty="0" err="1" smtClean="0"/>
              <a:t>Withholding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Tax</a:t>
            </a:r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		- 25% Residente a No-Residente (dividendos, canon </a:t>
            </a:r>
            <a:r>
              <a:rPr lang="es-ES_tradnl" sz="2000" dirty="0" err="1" smtClean="0"/>
              <a:t>etc</a:t>
            </a:r>
            <a:r>
              <a:rPr lang="es-ES_tradnl" sz="2000" dirty="0" smtClean="0"/>
              <a:t>)</a:t>
            </a:r>
          </a:p>
          <a:p>
            <a:pPr marL="457200" indent="-457200" eaLnBrk="1" hangingPunct="1"/>
            <a:r>
              <a:rPr lang="es-ES_tradnl" sz="2000" dirty="0" smtClean="0"/>
              <a:t>		- Tratado - Dividendos 10%</a:t>
            </a:r>
          </a:p>
          <a:p>
            <a:pPr marL="457200" indent="-457200" eaLnBrk="1" hangingPunct="1"/>
            <a:r>
              <a:rPr lang="es-ES_tradnl" sz="2000" dirty="0" smtClean="0"/>
              <a:t>			   - No-Residente ,+ 10% de empresa= 5%</a:t>
            </a:r>
          </a:p>
          <a:p>
            <a:pPr marL="457200" indent="-457200" eaLnBrk="1" hangingPunct="1"/>
            <a:r>
              <a:rPr lang="es-ES_tradnl" sz="2000" dirty="0" smtClean="0"/>
              <a:t>		- Sucursal</a:t>
            </a:r>
          </a:p>
          <a:p>
            <a:pPr marL="457200" indent="-457200" eaLnBrk="1" hangingPunct="1"/>
            <a:r>
              <a:rPr lang="es-ES_tradnl" sz="2000" dirty="0" smtClean="0"/>
              <a:t>			- Considerado Residente Canadiense 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 	-	</a:t>
            </a:r>
            <a:r>
              <a:rPr lang="es-ES_tradnl" sz="2000" dirty="0" err="1" smtClean="0"/>
              <a:t>Thin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Capitalization</a:t>
            </a:r>
            <a:r>
              <a:rPr lang="es-ES_tradnl" sz="2000" dirty="0" smtClean="0"/>
              <a:t>  (subcapitalización) </a:t>
            </a:r>
          </a:p>
          <a:p>
            <a:pPr marL="457200" indent="-457200" eaLnBrk="1" hangingPunct="1"/>
            <a:r>
              <a:rPr lang="es-ES_tradnl" sz="2000" dirty="0" smtClean="0"/>
              <a:t>		- Limitación de endeudamiento 2 a 1</a:t>
            </a:r>
          </a:p>
          <a:p>
            <a:pPr marL="457200" indent="-457200" eaLnBrk="1" hangingPunct="1"/>
            <a:r>
              <a:rPr lang="es-ES_tradnl" sz="2000" dirty="0" smtClean="0"/>
              <a:t>	</a:t>
            </a:r>
          </a:p>
          <a:p>
            <a:pPr marL="457200" indent="-457200" eaLnBrk="1" hangingPunct="1"/>
            <a:r>
              <a:rPr lang="es-ES_tradnl" sz="2000" dirty="0" smtClean="0"/>
              <a:t>	-	Transfer </a:t>
            </a:r>
            <a:r>
              <a:rPr lang="es-ES_tradnl" sz="2000" dirty="0" err="1" smtClean="0"/>
              <a:t>Pricing</a:t>
            </a:r>
            <a:r>
              <a:rPr lang="es-ES_tradnl" sz="2000" dirty="0" smtClean="0"/>
              <a:t> (Transferencia de Precios)</a:t>
            </a:r>
          </a:p>
          <a:p>
            <a:pPr marL="457200" indent="-457200" eaLnBrk="1" hangingPunct="1"/>
            <a:r>
              <a:rPr lang="es-ES_tradnl" sz="2000" dirty="0" smtClean="0"/>
              <a:t>		- Contratos que no cumple condición de mercado</a:t>
            </a:r>
          </a:p>
          <a:p>
            <a:pPr marL="457200" indent="-457200" eaLnBrk="1" hangingPunct="1"/>
            <a:r>
              <a:rPr lang="es-ES_tradnl" sz="2000" dirty="0" smtClean="0"/>
              <a:t>	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0" y="2520950"/>
            <a:ext cx="6869113" cy="1263650"/>
          </a:xfrm>
          <a:custGeom>
            <a:avLst/>
            <a:gdLst>
              <a:gd name="T0" fmla="*/ 2147483647 w 4332"/>
              <a:gd name="T1" fmla="*/ 2147483647 h 796"/>
              <a:gd name="T2" fmla="*/ 0 w 4332"/>
              <a:gd name="T3" fmla="*/ 2147483647 h 796"/>
              <a:gd name="T4" fmla="*/ 2147483647 w 4332"/>
              <a:gd name="T5" fmla="*/ 2147483647 h 796"/>
              <a:gd name="T6" fmla="*/ 2147483647 w 4332"/>
              <a:gd name="T7" fmla="*/ 0 h 796"/>
              <a:gd name="T8" fmla="*/ 2147483647 w 4332"/>
              <a:gd name="T9" fmla="*/ 2147483647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2"/>
              <a:gd name="T16" fmla="*/ 0 h 796"/>
              <a:gd name="T17" fmla="*/ 4332 w 4332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2" h="796">
                <a:moveTo>
                  <a:pt x="1" y="4"/>
                </a:moveTo>
                <a:lnTo>
                  <a:pt x="0" y="796"/>
                </a:lnTo>
                <a:lnTo>
                  <a:pt x="4177" y="796"/>
                </a:lnTo>
                <a:lnTo>
                  <a:pt x="4332" y="0"/>
                </a:lnTo>
                <a:lnTo>
                  <a:pt x="1" y="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 flipH="1">
            <a:off x="784225" y="2519363"/>
            <a:ext cx="396875" cy="1263650"/>
          </a:xfrm>
          <a:prstGeom prst="rtTriangle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</a:pPr>
            <a:endParaRPr lang="es-ES" sz="3000" b="1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s-ES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flipH="1">
            <a:off x="1511300" y="2517775"/>
            <a:ext cx="396875" cy="1263650"/>
          </a:xfrm>
          <a:prstGeom prst="rtTriangle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</a:pPr>
            <a:endParaRPr lang="es-ES" sz="3000" b="1"/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 flipH="1">
            <a:off x="1187450" y="2519363"/>
            <a:ext cx="723900" cy="1263650"/>
          </a:xfrm>
          <a:prstGeom prst="rtTriangle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</a:pPr>
            <a:endParaRPr lang="es-E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31188" cy="431800"/>
          </a:xfrm>
          <a:noFill/>
        </p:spPr>
        <p:txBody>
          <a:bodyPr/>
          <a:lstStyle/>
          <a:p>
            <a:pPr eaLnBrk="1" hangingPunct="1"/>
            <a:r>
              <a:rPr lang="es-ES_tradnl" sz="2000" smtClean="0">
                <a:latin typeface="Arial Narrow" pitchFamily="34" charset="0"/>
              </a:rPr>
              <a:t>Indice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7716838" cy="4392488"/>
          </a:xfrm>
        </p:spPr>
        <p:txBody>
          <a:bodyPr/>
          <a:lstStyle/>
          <a:p>
            <a:pPr marL="457200" indent="-457200" eaLnBrk="1" hangingPunct="1"/>
            <a:endParaRPr lang="en-US" sz="1600" dirty="0" smtClean="0"/>
          </a:p>
          <a:p>
            <a:pPr marL="457200" indent="-457200" eaLnBrk="1" hangingPunct="1">
              <a:buClr>
                <a:schemeClr val="tx2"/>
              </a:buClr>
            </a:pPr>
            <a:r>
              <a:rPr lang="en-US" sz="2000" dirty="0" smtClean="0"/>
              <a:t>1.	</a:t>
            </a:r>
            <a:r>
              <a:rPr lang="es-ES_tradnl" sz="2000" dirty="0" smtClean="0"/>
              <a:t>Introducción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2.	Sociedades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3.	Alternativas</a:t>
            </a:r>
          </a:p>
          <a:p>
            <a:pPr marL="457200" indent="-457200" eaLnBrk="1" hangingPunct="1">
              <a:buFont typeface="Arial" charset="0"/>
              <a:buAutoNum type="arabicPeriod" startAt="2"/>
            </a:pPr>
            <a:endParaRPr lang="es-ES_tradnl" sz="2000" dirty="0" smtClean="0"/>
          </a:p>
          <a:p>
            <a:pPr marL="457200" indent="-457200" eaLnBrk="1" hangingPunct="1">
              <a:buClr>
                <a:schemeClr val="tx2"/>
              </a:buClr>
            </a:pPr>
            <a:r>
              <a:rPr lang="es-ES_tradnl" sz="2000" dirty="0" smtClean="0"/>
              <a:t>4.	Inversiones Extranjeras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5.	Laboral</a:t>
            </a:r>
          </a:p>
          <a:p>
            <a:pPr marL="457200" indent="-457200" eaLnBrk="1" hangingPunct="1"/>
            <a:endParaRPr lang="es-ES_tradnl" sz="2000" dirty="0" smtClean="0"/>
          </a:p>
          <a:p>
            <a:pPr marL="457200" indent="-457200" eaLnBrk="1" hangingPunct="1"/>
            <a:r>
              <a:rPr lang="es-ES_tradnl" sz="2000" dirty="0" smtClean="0"/>
              <a:t>6.	Fiscal</a:t>
            </a:r>
          </a:p>
          <a:p>
            <a:pPr marL="457200" indent="-457200" eaLnBrk="1" hangingPunct="1"/>
            <a:endParaRPr lang="es-ES_tradnl" sz="1600" dirty="0" smtClean="0"/>
          </a:p>
          <a:p>
            <a:pPr marL="457200" indent="-457200" eaLnBrk="1" hangingPunct="1"/>
            <a:r>
              <a:rPr lang="es-ES_tradnl" sz="1400" dirty="0" smtClean="0"/>
              <a:t>	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es-ES_tradnl" sz="2000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1.	Introduccion</a:t>
            </a:r>
            <a:endParaRPr lang="en-US" sz="20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5613" y="1557338"/>
            <a:ext cx="8231187" cy="3887787"/>
          </a:xfrm>
        </p:spPr>
        <p:txBody>
          <a:bodyPr/>
          <a:lstStyle/>
          <a:p>
            <a:pPr marL="228600" indent="-228600" eaLnBrk="1" hangingPunct="1"/>
            <a:r>
              <a:rPr lang="es-ES_tradnl" sz="2000" dirty="0" smtClean="0"/>
              <a:t>1. </a:t>
            </a:r>
            <a:r>
              <a:rPr lang="es-ES_tradnl" sz="2000" dirty="0" err="1" smtClean="0"/>
              <a:t>Pais</a:t>
            </a:r>
            <a:endParaRPr lang="es-ES_tradnl" sz="2000" dirty="0" smtClean="0"/>
          </a:p>
          <a:p>
            <a:pPr marL="228600" indent="-228600" eaLnBrk="1" hangingPunct="1"/>
            <a:r>
              <a:rPr lang="es-ES_tradnl" sz="2000" dirty="0" smtClean="0"/>
              <a:t>	- 10 Provincias</a:t>
            </a:r>
          </a:p>
          <a:p>
            <a:pPr marL="228600" indent="-228600" eaLnBrk="1" hangingPunct="1"/>
            <a:r>
              <a:rPr lang="es-ES_tradnl" sz="2000" dirty="0" smtClean="0"/>
              <a:t>	- 3 Territorios</a:t>
            </a:r>
          </a:p>
          <a:p>
            <a:pPr marL="228600" indent="-228600" eaLnBrk="1" hangingPunct="1"/>
            <a:r>
              <a:rPr lang="es-ES_tradnl" sz="2000" dirty="0" smtClean="0"/>
              <a:t>	</a:t>
            </a:r>
          </a:p>
          <a:p>
            <a:pPr marL="228600" indent="-228600" eaLnBrk="1" hangingPunct="1">
              <a:buFont typeface="Arial" charset="0"/>
              <a:buAutoNum type="arabicPeriod"/>
            </a:pPr>
            <a:endParaRPr lang="es-ES_tradnl" sz="2000" dirty="0" smtClean="0"/>
          </a:p>
          <a:p>
            <a:pPr marL="228600" indent="-228600" eaLnBrk="1" hangingPunct="1"/>
            <a:r>
              <a:rPr lang="es-ES_tradnl" sz="2000" dirty="0" smtClean="0"/>
              <a:t>2.	Monarquía Constitucional </a:t>
            </a:r>
          </a:p>
          <a:p>
            <a:pPr marL="228600" indent="-228600" eaLnBrk="1" hangingPunct="1"/>
            <a:r>
              <a:rPr lang="es-ES_tradnl" sz="2000" dirty="0" smtClean="0"/>
              <a:t>	- Constitución- define las competencias del Gobierno Federal y Provincial </a:t>
            </a:r>
          </a:p>
          <a:p>
            <a:pPr marL="228600" indent="-228600" eaLnBrk="1" hangingPunct="1"/>
            <a:r>
              <a:rPr lang="es-ES_tradnl" sz="2000" dirty="0" smtClean="0"/>
              <a:t>	- Gobernador General </a:t>
            </a:r>
          </a:p>
          <a:p>
            <a:pPr marL="228600" indent="-228600" eaLnBrk="1" hangingPunct="1"/>
            <a:r>
              <a:rPr lang="es-ES_tradnl" sz="2000" dirty="0" smtClean="0"/>
              <a:t>	- Vicegobernadores en cada Provincia</a:t>
            </a:r>
          </a:p>
          <a:p>
            <a:pPr marL="228600" indent="-228600" eaLnBrk="1" hangingPunct="1"/>
            <a:r>
              <a:rPr lang="es-ES_tradnl" sz="2000" dirty="0" smtClean="0"/>
              <a:t>	- Rasgo esencial- estructura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1.	Introduccion</a:t>
            </a:r>
            <a:endParaRPr lang="en-US" sz="20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31187" cy="3744912"/>
          </a:xfrm>
        </p:spPr>
        <p:txBody>
          <a:bodyPr/>
          <a:lstStyle/>
          <a:p>
            <a:pPr marL="228600" indent="-228600" eaLnBrk="1" hangingPunct="1"/>
            <a:r>
              <a:rPr lang="en-US" sz="2000" dirty="0" smtClean="0"/>
              <a:t>3. </a:t>
            </a:r>
            <a:r>
              <a:rPr lang="es-ES_tradnl" sz="2000" dirty="0" smtClean="0"/>
              <a:t>Leyes Generales</a:t>
            </a:r>
          </a:p>
          <a:p>
            <a:pPr marL="228600" indent="-228600" eaLnBrk="1" hangingPunct="1"/>
            <a:r>
              <a:rPr lang="es-ES_tradnl" sz="2000" dirty="0" smtClean="0"/>
              <a:t>	- Federales- </a:t>
            </a:r>
          </a:p>
          <a:p>
            <a:pPr marL="228600" indent="-228600" eaLnBrk="1" hangingPunct="1"/>
            <a:r>
              <a:rPr lang="es-ES_tradnl" sz="2000" dirty="0" smtClean="0"/>
              <a:t>	- Provinciales- Derecho Familiar, sanidad, laboral, educación </a:t>
            </a:r>
          </a:p>
          <a:p>
            <a:pPr marL="228600" indent="-228600" eaLnBrk="1" hangingPunct="1"/>
            <a:r>
              <a:rPr lang="es-ES_tradnl" sz="2000" dirty="0" smtClean="0"/>
              <a:t>	- Territorios- Estructura como provincias</a:t>
            </a:r>
          </a:p>
          <a:p>
            <a:pPr marL="228600" indent="-228600" eaLnBrk="1" hangingPunct="1"/>
            <a:endParaRPr lang="es-ES_tradnl" sz="2000" dirty="0" smtClean="0"/>
          </a:p>
          <a:p>
            <a:pPr marL="228600" indent="-228600" eaLnBrk="1" hangingPunct="1"/>
            <a:endParaRPr lang="es-ES_tradnl" sz="2000" dirty="0" smtClean="0"/>
          </a:p>
          <a:p>
            <a:pPr marL="228600" indent="-228600" eaLnBrk="1" hangingPunct="1"/>
            <a:r>
              <a:rPr lang="es-ES_tradnl" sz="2000" dirty="0" smtClean="0"/>
              <a:t>4. Sistema legal  en Canadá	</a:t>
            </a:r>
          </a:p>
          <a:p>
            <a:pPr marL="228600" indent="-228600" eaLnBrk="1" hangingPunct="1"/>
            <a:r>
              <a:rPr lang="es-ES_tradnl" sz="2000" dirty="0" smtClean="0"/>
              <a:t>	- Derecho </a:t>
            </a:r>
            <a:r>
              <a:rPr lang="es-ES_tradnl" sz="2000" dirty="0" err="1" smtClean="0"/>
              <a:t>Comun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Common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Law</a:t>
            </a:r>
            <a:r>
              <a:rPr lang="es-ES_tradnl" sz="2000" dirty="0" smtClean="0"/>
              <a:t>)</a:t>
            </a:r>
          </a:p>
          <a:p>
            <a:pPr marL="228600" indent="-228600" eaLnBrk="1" hangingPunct="1"/>
            <a:r>
              <a:rPr lang="es-ES_tradnl" sz="2000" dirty="0" smtClean="0"/>
              <a:t>	- Derecho Civil (Civil </a:t>
            </a:r>
            <a:r>
              <a:rPr lang="es-ES_tradnl" sz="2000" dirty="0" err="1" smtClean="0"/>
              <a:t>law</a:t>
            </a:r>
            <a:r>
              <a:rPr lang="es-ES_tradnl" sz="2000" dirty="0" smtClean="0"/>
              <a:t>)</a:t>
            </a:r>
          </a:p>
          <a:p>
            <a:pPr marL="228600" indent="-228600" eaLnBrk="1" hangingPunct="1">
              <a:buFontTx/>
              <a:buChar char="-"/>
            </a:pPr>
            <a:endParaRPr lang="en-US" sz="1600" dirty="0" smtClean="0"/>
          </a:p>
          <a:p>
            <a:pPr marL="228600" indent="-228600" eaLnBrk="1" hangingPunct="1"/>
            <a:endParaRPr lang="en-US" sz="16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2.	Sociedades</a:t>
            </a:r>
            <a:endParaRPr lang="en-US" sz="20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31187" cy="432048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s-ES_tradnl" sz="2000" dirty="0" smtClean="0"/>
              <a:t>1.	Empresa Individual (</a:t>
            </a:r>
            <a:r>
              <a:rPr lang="es-ES_tradnl" sz="2000" dirty="0" err="1" smtClean="0"/>
              <a:t>Sole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Partnership</a:t>
            </a:r>
            <a:r>
              <a:rPr lang="es-ES_tradnl" sz="2000" dirty="0" smtClean="0"/>
              <a:t>)</a:t>
            </a:r>
          </a:p>
          <a:p>
            <a:pPr marL="457200" indent="-457200" eaLnBrk="1" hangingPunct="1">
              <a:defRPr/>
            </a:pPr>
            <a:r>
              <a:rPr lang="es-ES_tradnl" sz="2000" dirty="0" smtClean="0"/>
              <a:t>     - Persona Física</a:t>
            </a:r>
          </a:p>
          <a:p>
            <a:pPr marL="342900" indent="-342900" eaLnBrk="1" hangingPunct="1">
              <a:defRPr/>
            </a:pPr>
            <a:r>
              <a:rPr lang="es-ES_tradnl" sz="2000" dirty="0" smtClean="0"/>
              <a:t>	- Ganancias y Perdidas</a:t>
            </a:r>
          </a:p>
          <a:p>
            <a:pPr marL="342900" indent="-342900" eaLnBrk="1" hangingPunct="1">
              <a:defRPr/>
            </a:pPr>
            <a:r>
              <a:rPr lang="es-ES_tradnl" sz="2000" dirty="0" smtClean="0"/>
              <a:t>	- Sin limitación</a:t>
            </a:r>
          </a:p>
          <a:p>
            <a:pPr marL="342900" indent="-342900" eaLnBrk="1" hangingPunct="1">
              <a:defRPr/>
            </a:pPr>
            <a:endParaRPr lang="es-ES_tradnl" sz="2000" dirty="0" smtClean="0"/>
          </a:p>
          <a:p>
            <a:pPr marL="342900" indent="-342900" eaLnBrk="1" hangingPunct="1">
              <a:defRPr/>
            </a:pPr>
            <a:r>
              <a:rPr lang="es-ES_tradnl" sz="2000" dirty="0" smtClean="0"/>
              <a:t>2.	Sociedad Comanditaria (</a:t>
            </a:r>
            <a:r>
              <a:rPr lang="es-ES_tradnl" sz="2000" dirty="0" err="1" smtClean="0"/>
              <a:t>Partnership</a:t>
            </a:r>
            <a:r>
              <a:rPr lang="es-ES_tradnl" sz="2000" dirty="0" smtClean="0"/>
              <a:t>)</a:t>
            </a:r>
          </a:p>
          <a:p>
            <a:pPr marL="342900" indent="-342900" eaLnBrk="1" hangingPunct="1">
              <a:defRPr/>
            </a:pPr>
            <a:r>
              <a:rPr lang="es-ES_tradnl" sz="2000" dirty="0" smtClean="0"/>
              <a:t>	- Relación Comercial entre personas</a:t>
            </a:r>
          </a:p>
          <a:p>
            <a:pPr marL="342900" indent="-342900" eaLnBrk="1" hangingPunct="1">
              <a:defRPr/>
            </a:pPr>
            <a:r>
              <a:rPr lang="es-ES_tradnl" sz="2000" dirty="0" smtClean="0"/>
              <a:t>	- Clases</a:t>
            </a:r>
          </a:p>
          <a:p>
            <a:pPr marL="342900" indent="-342900" eaLnBrk="1" hangingPunct="1">
              <a:defRPr/>
            </a:pPr>
            <a:r>
              <a:rPr lang="es-ES_tradnl" sz="2000" dirty="0" smtClean="0"/>
              <a:t>		- General-ilimitado</a:t>
            </a:r>
          </a:p>
          <a:p>
            <a:pPr marL="342900" indent="-342900" eaLnBrk="1" hangingPunct="1">
              <a:defRPr/>
            </a:pPr>
            <a:r>
              <a:rPr lang="es-ES_tradnl" sz="2000" dirty="0" smtClean="0"/>
              <a:t>		- Limitado-General y limitado </a:t>
            </a:r>
            <a:endParaRPr lang="en-US" sz="2000" dirty="0" smtClean="0"/>
          </a:p>
          <a:p>
            <a:pPr marL="228600" indent="-228600" eaLnBrk="1" hangingPunct="1">
              <a:buFontTx/>
              <a:buChar char="-"/>
              <a:defRPr/>
            </a:pPr>
            <a:endParaRPr lang="en-US" sz="1600" dirty="0" smtClean="0"/>
          </a:p>
          <a:p>
            <a:pPr marL="228600" indent="-228600" eaLnBrk="1" hangingPunct="1">
              <a:defRPr/>
            </a:pPr>
            <a:endParaRPr lang="en-US" sz="1600" dirty="0" smtClean="0"/>
          </a:p>
          <a:p>
            <a:pPr marL="228600" indent="-228600" eaLnBrk="1" hangingPunct="1">
              <a:buFont typeface="Arial" charset="0"/>
              <a:buAutoNum type="arabicPeriod"/>
              <a:defRPr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  <a:defRPr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  <a:defRPr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2.	Sociedades</a:t>
            </a:r>
            <a:endParaRPr lang="en-US" sz="20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31187" cy="4824536"/>
          </a:xfrm>
        </p:spPr>
        <p:txBody>
          <a:bodyPr/>
          <a:lstStyle/>
          <a:p>
            <a:pPr marL="228600" indent="-228600" eaLnBrk="1" hangingPunct="1"/>
            <a:r>
              <a:rPr lang="en-US" sz="2000" dirty="0" smtClean="0"/>
              <a:t>3. </a:t>
            </a:r>
            <a:r>
              <a:rPr lang="es-ES_tradnl" sz="2000" dirty="0" smtClean="0"/>
              <a:t>Sociedad (</a:t>
            </a:r>
            <a:r>
              <a:rPr lang="es-ES_tradnl" sz="2000" dirty="0" err="1" smtClean="0"/>
              <a:t>Corporation</a:t>
            </a:r>
            <a:r>
              <a:rPr lang="es-ES_tradnl" sz="2000" dirty="0" smtClean="0"/>
              <a:t>)</a:t>
            </a:r>
          </a:p>
          <a:p>
            <a:pPr marL="228600" indent="-228600" eaLnBrk="1" hangingPunct="1"/>
            <a:r>
              <a:rPr lang="es-ES_tradnl" sz="2000" dirty="0" smtClean="0"/>
              <a:t>	- Mas común</a:t>
            </a:r>
          </a:p>
          <a:p>
            <a:pPr marL="228600" indent="-228600" eaLnBrk="1" hangingPunct="1"/>
            <a:r>
              <a:rPr lang="es-ES_tradnl" sz="2000" dirty="0" smtClean="0"/>
              <a:t>		- No exige capital mínima</a:t>
            </a:r>
          </a:p>
          <a:p>
            <a:pPr marL="228600" indent="-228600" eaLnBrk="1" hangingPunct="1"/>
            <a:r>
              <a:rPr lang="es-ES_tradnl" sz="2000" dirty="0" smtClean="0"/>
              <a:t>		- No exige mínimo de accionistas</a:t>
            </a:r>
          </a:p>
          <a:p>
            <a:pPr marL="228600" indent="-228600" eaLnBrk="1" hangingPunct="1"/>
            <a:endParaRPr lang="es-ES_tradnl" sz="2000" dirty="0" smtClean="0"/>
          </a:p>
          <a:p>
            <a:pPr marL="228600" indent="-228600" eaLnBrk="1" hangingPunct="1"/>
            <a:r>
              <a:rPr lang="es-ES_tradnl" sz="2000" dirty="0" smtClean="0"/>
              <a:t>	- Federal o Provincial</a:t>
            </a:r>
          </a:p>
          <a:p>
            <a:pPr marL="228600" indent="-228600" eaLnBrk="1" hangingPunct="1"/>
            <a:r>
              <a:rPr lang="es-ES_tradnl" sz="2000" dirty="0" smtClean="0"/>
              <a:t>		- Federal- CBCA- </a:t>
            </a:r>
          </a:p>
          <a:p>
            <a:pPr marL="228600" indent="-228600" eaLnBrk="1" hangingPunct="1"/>
            <a:r>
              <a:rPr lang="es-ES_tradnl" sz="2000" dirty="0" smtClean="0"/>
              <a:t>			- Canadá </a:t>
            </a:r>
          </a:p>
          <a:p>
            <a:pPr marL="228600" indent="-228600" eaLnBrk="1" hangingPunct="1"/>
            <a:r>
              <a:rPr lang="es-ES_tradnl" sz="2000" dirty="0" smtClean="0"/>
              <a:t>			- Sin autorización</a:t>
            </a:r>
          </a:p>
          <a:p>
            <a:pPr marL="228600" indent="-228600" eaLnBrk="1" hangingPunct="1"/>
            <a:r>
              <a:rPr lang="es-ES_tradnl" sz="2000" dirty="0" smtClean="0"/>
              <a:t>			- Registración</a:t>
            </a:r>
          </a:p>
          <a:p>
            <a:pPr marL="228600" indent="-228600" eaLnBrk="1" hangingPunct="1"/>
            <a:r>
              <a:rPr lang="es-ES_tradnl" sz="2000" dirty="0" smtClean="0"/>
              <a:t>		- Provincial-</a:t>
            </a:r>
          </a:p>
          <a:p>
            <a:pPr marL="228600" indent="-228600" eaLnBrk="1" hangingPunct="1"/>
            <a:r>
              <a:rPr lang="es-ES_tradnl" sz="2000" dirty="0" smtClean="0"/>
              <a:t>			- Provincia</a:t>
            </a:r>
          </a:p>
          <a:p>
            <a:pPr marL="228600" indent="-228600" eaLnBrk="1" hangingPunct="1"/>
            <a:r>
              <a:rPr lang="es-ES_tradnl" sz="2000" dirty="0" smtClean="0"/>
              <a:t>			- Con autorización  </a:t>
            </a:r>
          </a:p>
          <a:p>
            <a:pPr marL="228600" indent="-228600" eaLnBrk="1" hangingPunct="1">
              <a:buFont typeface="Arial" charset="0"/>
              <a:buAutoNum type="arabicPeriod"/>
            </a:pPr>
            <a:endParaRPr lang="es-ES_tradnl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2.	Sociedades</a:t>
            </a:r>
            <a:endParaRPr lang="en-US" sz="20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31187" cy="4248150"/>
          </a:xfrm>
        </p:spPr>
        <p:txBody>
          <a:bodyPr/>
          <a:lstStyle/>
          <a:p>
            <a:pPr marL="228600" indent="-228600" eaLnBrk="1" hangingPunct="1"/>
            <a:r>
              <a:rPr lang="en-US" sz="2000" dirty="0" smtClean="0"/>
              <a:t>3. </a:t>
            </a:r>
            <a:r>
              <a:rPr lang="es-ES_tradnl" sz="2000" dirty="0" smtClean="0"/>
              <a:t>Sociedad (</a:t>
            </a:r>
            <a:r>
              <a:rPr lang="es-ES_tradnl" sz="2000" dirty="0" err="1" smtClean="0"/>
              <a:t>Corporation</a:t>
            </a:r>
            <a:r>
              <a:rPr lang="es-ES_tradnl" sz="2000" dirty="0" smtClean="0"/>
              <a:t>)</a:t>
            </a:r>
          </a:p>
          <a:p>
            <a:pPr marL="228600" indent="-228600" eaLnBrk="1" hangingPunct="1"/>
            <a:endParaRPr lang="es-ES_tradnl" sz="2000" dirty="0" smtClean="0"/>
          </a:p>
          <a:p>
            <a:pPr marL="228600" indent="-228600" eaLnBrk="1" hangingPunct="1"/>
            <a:r>
              <a:rPr lang="es-ES_tradnl" sz="2000" dirty="0" smtClean="0"/>
              <a:t>- Gestión</a:t>
            </a:r>
          </a:p>
          <a:p>
            <a:pPr marL="228600" indent="-228600" eaLnBrk="1" hangingPunct="1"/>
            <a:r>
              <a:rPr lang="es-ES_tradnl" sz="2000" dirty="0" smtClean="0"/>
              <a:t>	-	Consejo de Administración </a:t>
            </a:r>
          </a:p>
          <a:p>
            <a:pPr marL="228600" indent="-228600" eaLnBrk="1" hangingPunct="1"/>
            <a:r>
              <a:rPr lang="es-ES_tradnl" sz="2000" dirty="0" smtClean="0"/>
              <a:t>	-	Consejero Delegado (</a:t>
            </a:r>
            <a:r>
              <a:rPr lang="es-ES_tradnl" sz="2000" dirty="0" err="1" smtClean="0"/>
              <a:t>Managing</a:t>
            </a:r>
            <a:r>
              <a:rPr lang="es-ES_tradnl" sz="2000" dirty="0" smtClean="0"/>
              <a:t> Director)</a:t>
            </a:r>
          </a:p>
          <a:p>
            <a:pPr marL="228600" indent="-228600" eaLnBrk="1" hangingPunct="1"/>
            <a:r>
              <a:rPr lang="es-ES_tradnl" sz="2000" dirty="0" smtClean="0"/>
              <a:t>	-	Residencia</a:t>
            </a:r>
          </a:p>
          <a:p>
            <a:pPr marL="1030288" lvl="1" indent="-228600" eaLnBrk="1" hangingPunct="1">
              <a:buFont typeface="Arial" charset="0"/>
              <a:buNone/>
            </a:pPr>
            <a:r>
              <a:rPr lang="es-ES_tradnl" dirty="0" smtClean="0"/>
              <a:t>	-	Federal- 25%</a:t>
            </a:r>
          </a:p>
          <a:p>
            <a:pPr marL="1030288" lvl="1" indent="-228600" eaLnBrk="1" hangingPunct="1">
              <a:buFont typeface="Arial" charset="0"/>
              <a:buNone/>
            </a:pPr>
            <a:r>
              <a:rPr lang="es-ES_tradnl" dirty="0" smtClean="0"/>
              <a:t>	-	Provincial </a:t>
            </a:r>
          </a:p>
          <a:p>
            <a:pPr marL="1030288" lvl="1" indent="-228600" eaLnBrk="1" hangingPunct="1">
              <a:buFontTx/>
              <a:buChar char="-"/>
            </a:pPr>
            <a:r>
              <a:rPr lang="es-ES_tradnl" sz="200" dirty="0" smtClean="0"/>
              <a:t>-</a:t>
            </a:r>
          </a:p>
          <a:p>
            <a:pPr marL="228600" indent="-228600" eaLnBrk="1" hangingPunct="1"/>
            <a:endParaRPr lang="es-ES_tradnl" sz="16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s-ES_tradnl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2.	Sociedades</a:t>
            </a:r>
            <a:endParaRPr lang="en-US" sz="20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1340768"/>
            <a:ext cx="8231187" cy="4680520"/>
          </a:xfrm>
        </p:spPr>
        <p:txBody>
          <a:bodyPr/>
          <a:lstStyle/>
          <a:p>
            <a:pPr marL="228600" indent="-228600" eaLnBrk="1" hangingPunct="1"/>
            <a:r>
              <a:rPr lang="en-US" sz="2000" dirty="0" smtClean="0"/>
              <a:t>3. </a:t>
            </a:r>
            <a:r>
              <a:rPr lang="es-ES_tradnl" sz="2000" dirty="0" smtClean="0"/>
              <a:t>Sociedad (</a:t>
            </a:r>
            <a:r>
              <a:rPr lang="es-ES_tradnl" sz="2000" dirty="0" err="1" smtClean="0"/>
              <a:t>Corporation</a:t>
            </a:r>
            <a:r>
              <a:rPr lang="es-ES_tradnl" sz="2000" dirty="0" smtClean="0"/>
              <a:t>)</a:t>
            </a:r>
          </a:p>
          <a:p>
            <a:pPr marL="228600" indent="-228600" eaLnBrk="1" hangingPunct="1"/>
            <a:r>
              <a:rPr lang="es-ES_tradnl" sz="2000" dirty="0" smtClean="0"/>
              <a:t>-	Pasos</a:t>
            </a:r>
          </a:p>
          <a:p>
            <a:pPr marL="228600" indent="-228600" eaLnBrk="1" hangingPunct="1"/>
            <a:r>
              <a:rPr lang="es-ES_tradnl" sz="2000" dirty="0" smtClean="0"/>
              <a:t>	- Nombre</a:t>
            </a:r>
          </a:p>
          <a:p>
            <a:pPr marL="228600" indent="-228600" eaLnBrk="1" hangingPunct="1"/>
            <a:r>
              <a:rPr lang="es-ES_tradnl" sz="2000" dirty="0" smtClean="0"/>
              <a:t>		- No general o crear confusión</a:t>
            </a:r>
          </a:p>
          <a:p>
            <a:pPr marL="228600" indent="-228600" eaLnBrk="1" hangingPunct="1"/>
            <a:r>
              <a:rPr lang="es-ES_tradnl" sz="2000" dirty="0" smtClean="0"/>
              <a:t>		- Quebec- Francés</a:t>
            </a:r>
          </a:p>
          <a:p>
            <a:pPr marL="228600" indent="-228600" eaLnBrk="1" hangingPunct="1"/>
            <a:r>
              <a:rPr lang="es-ES_tradnl" sz="2000" dirty="0" smtClean="0"/>
              <a:t>	- Coste</a:t>
            </a:r>
          </a:p>
          <a:p>
            <a:pPr marL="228600" indent="-228600" eaLnBrk="1" hangingPunct="1"/>
            <a:r>
              <a:rPr lang="es-ES_tradnl" sz="2000" dirty="0" smtClean="0"/>
              <a:t>		- Mínimos </a:t>
            </a:r>
          </a:p>
          <a:p>
            <a:pPr marL="228600" indent="-228600" eaLnBrk="1" hangingPunct="1"/>
            <a:r>
              <a:rPr lang="es-ES_tradnl" sz="2000" dirty="0" smtClean="0"/>
              <a:t>		- Federal 250 $ CDN</a:t>
            </a:r>
          </a:p>
          <a:p>
            <a:pPr marL="228600" indent="-228600" eaLnBrk="1" hangingPunct="1"/>
            <a:r>
              <a:rPr lang="es-ES_tradnl" sz="2000" dirty="0" smtClean="0"/>
              <a:t>		- Provincial</a:t>
            </a:r>
          </a:p>
          <a:p>
            <a:pPr marL="228600" indent="-228600" eaLnBrk="1" hangingPunct="1"/>
            <a:r>
              <a:rPr lang="es-ES_tradnl" sz="2000" dirty="0" smtClean="0"/>
              <a:t>		- Coste anual de registro</a:t>
            </a:r>
          </a:p>
          <a:p>
            <a:pPr marL="228600" indent="-228600" eaLnBrk="1" hangingPunct="1"/>
            <a:r>
              <a:rPr lang="es-ES_tradnl" sz="2000" dirty="0" smtClean="0"/>
              <a:t>	- Tiempo</a:t>
            </a:r>
          </a:p>
          <a:p>
            <a:pPr marL="228600" indent="-228600" eaLnBrk="1" hangingPunct="1"/>
            <a:r>
              <a:rPr lang="es-ES_tradnl" sz="2000" dirty="0" smtClean="0"/>
              <a:t>		- 1 semana</a:t>
            </a:r>
          </a:p>
          <a:p>
            <a:pPr marL="228600" indent="-228600" eaLnBrk="1" hangingPunct="1"/>
            <a:r>
              <a:rPr lang="es-ES_tradnl" sz="2000" dirty="0" smtClean="0"/>
              <a:t>		- Automático</a:t>
            </a:r>
          </a:p>
          <a:p>
            <a:pPr marL="228600" indent="-228600" eaLnBrk="1" hangingPunct="1"/>
            <a:endParaRPr lang="es-ES_tradnl" sz="1600" dirty="0" smtClean="0"/>
          </a:p>
          <a:p>
            <a:pPr marL="228600" indent="-228600" eaLnBrk="1" hangingPunct="1"/>
            <a:r>
              <a:rPr lang="es-ES_tradnl" sz="1600" dirty="0" smtClean="0"/>
              <a:t>  </a:t>
            </a:r>
          </a:p>
          <a:p>
            <a:pPr marL="228600" indent="-228600" eaLnBrk="1" hangingPunct="1">
              <a:buFontTx/>
              <a:buChar char="-"/>
            </a:pPr>
            <a:endParaRPr lang="es-ES_tradnl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  <a:p>
            <a:pPr marL="228600" indent="-228600" eaLnBrk="1" hangingPunct="1">
              <a:buFont typeface="Arial" charset="0"/>
              <a:buAutoNum type="arabicPeriod"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31188" cy="288925"/>
          </a:xfrm>
        </p:spPr>
        <p:txBody>
          <a:bodyPr/>
          <a:lstStyle/>
          <a:p>
            <a:pPr eaLnBrk="1" hangingPunct="1"/>
            <a:r>
              <a:rPr lang="es-ES_tradnl" sz="2000" smtClean="0"/>
              <a:t>3.	Alternativas</a:t>
            </a:r>
            <a:endParaRPr lang="en-US" sz="200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31187" cy="4248150"/>
          </a:xfrm>
        </p:spPr>
        <p:txBody>
          <a:bodyPr/>
          <a:lstStyle/>
          <a:p>
            <a:pPr marL="342900" indent="-342900" eaLnBrk="1" hangingPunct="1"/>
            <a:r>
              <a:rPr lang="es-ES_tradnl" sz="2000" dirty="0" smtClean="0"/>
              <a:t>1.	Sucursal</a:t>
            </a:r>
          </a:p>
          <a:p>
            <a:pPr marL="342900" indent="-342900" eaLnBrk="1" hangingPunct="1"/>
            <a:r>
              <a:rPr lang="es-ES_tradnl" sz="2000" dirty="0" smtClean="0"/>
              <a:t>	- Transparente</a:t>
            </a:r>
          </a:p>
          <a:p>
            <a:pPr marL="342900" indent="-342900" eaLnBrk="1" hangingPunct="1"/>
            <a:r>
              <a:rPr lang="es-ES_tradnl" sz="2000" dirty="0" smtClean="0"/>
              <a:t>	- No corta fuego</a:t>
            </a:r>
          </a:p>
          <a:p>
            <a:pPr marL="342900" indent="-342900" eaLnBrk="1" hangingPunct="1"/>
            <a:r>
              <a:rPr lang="es-ES_tradnl" sz="2000" dirty="0" smtClean="0"/>
              <a:t>	</a:t>
            </a:r>
          </a:p>
          <a:p>
            <a:pPr marL="342900" indent="-342900" eaLnBrk="1" hangingPunct="1"/>
            <a:r>
              <a:rPr lang="es-ES_tradnl" sz="2000" dirty="0" smtClean="0"/>
              <a:t>2.	</a:t>
            </a:r>
            <a:r>
              <a:rPr lang="es-ES_tradnl" sz="2000" dirty="0" err="1" smtClean="0"/>
              <a:t>Agent</a:t>
            </a:r>
            <a:r>
              <a:rPr lang="es-ES_tradnl" sz="2000" dirty="0" smtClean="0"/>
              <a:t> o Distribuidor</a:t>
            </a:r>
          </a:p>
          <a:p>
            <a:pPr marL="342900" indent="-342900" eaLnBrk="1" hangingPunct="1"/>
            <a:r>
              <a:rPr lang="es-ES_tradnl" sz="2000" dirty="0" smtClean="0"/>
              <a:t>	- Falta de legislación especifica</a:t>
            </a:r>
          </a:p>
          <a:p>
            <a:pPr marL="342900" indent="-342900" eaLnBrk="1" hangingPunct="1"/>
            <a:r>
              <a:rPr lang="es-ES_tradnl" sz="2000" dirty="0" smtClean="0"/>
              <a:t>	- Contrato</a:t>
            </a:r>
          </a:p>
          <a:p>
            <a:pPr marL="342900" indent="-342900" eaLnBrk="1" hangingPunct="1"/>
            <a:r>
              <a:rPr lang="es-ES_tradnl" sz="2000" dirty="0" smtClean="0"/>
              <a:t>	- Resolución del contrato</a:t>
            </a:r>
          </a:p>
          <a:p>
            <a:pPr marL="342900" indent="-342900" eaLnBrk="1" hangingPunct="1"/>
            <a:r>
              <a:rPr lang="es-ES_tradnl" sz="2000" dirty="0" smtClean="0"/>
              <a:t>	- Notificación o daños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let text">
  <a:themeElements>
    <a:clrScheme name="Bullet tex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Bullet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llet tex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ine 2 divider">
  <a:themeElements>
    <a:clrScheme name="Line 2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Line 2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e 2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ine 3 divider">
  <a:themeElements>
    <a:clrScheme name="Line 3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Line 3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e 3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Yellow fill divider">
  <a:themeElements>
    <a:clrScheme name="Yellow fill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Yellow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ellow fill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ullet text">
  <a:themeElements>
    <a:clrScheme name="1_Bullet tex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Bullet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ullet tex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 slide no bullets">
  <a:themeElements>
    <a:clrScheme name="Text slide no bullets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ext slide no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slide no bullets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ixed text slide">
  <a:themeElements>
    <a:clrScheme name="Mixed text slide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Mixed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xed text slid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ey fill divider">
  <a:themeElements>
    <a:clrScheme name="Grey fill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Grey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y fill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ey statement slide">
  <a:themeElements>
    <a:clrScheme name="Key statement slide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Key statemen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ey statement slid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cture divider">
  <a:themeElements>
    <a:clrScheme name="Picture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Picture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cture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lor picture divider">
  <a:themeElements>
    <a:clrScheme name="Color picture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Color picture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 picture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ine 1 divider">
  <a:themeElements>
    <a:clrScheme name="Line 1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Line 1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ne 1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608</Words>
  <Application>Microsoft Office PowerPoint</Application>
  <PresentationFormat>Presentación en pantalla (4:3)</PresentationFormat>
  <Paragraphs>237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Bullet text</vt:lpstr>
      <vt:lpstr>1_Bullet text</vt:lpstr>
      <vt:lpstr>Text slide no bullets</vt:lpstr>
      <vt:lpstr>Mixed text slide</vt:lpstr>
      <vt:lpstr>Grey fill divider</vt:lpstr>
      <vt:lpstr>Key statement slide</vt:lpstr>
      <vt:lpstr>Picture divider</vt:lpstr>
      <vt:lpstr>Color picture divider</vt:lpstr>
      <vt:lpstr>Line 1 divider</vt:lpstr>
      <vt:lpstr>Line 2 divider</vt:lpstr>
      <vt:lpstr>Line 3 divider</vt:lpstr>
      <vt:lpstr>Yellow fill divider</vt:lpstr>
      <vt:lpstr>MARCO EMPRESARIAL EN CANADA: Entorno Juridico-Fiscal</vt:lpstr>
      <vt:lpstr>Indice</vt:lpstr>
      <vt:lpstr>1. Introduccion</vt:lpstr>
      <vt:lpstr>1. Introduccion</vt:lpstr>
      <vt:lpstr>2. Sociedades</vt:lpstr>
      <vt:lpstr>2. Sociedades</vt:lpstr>
      <vt:lpstr>2. Sociedades</vt:lpstr>
      <vt:lpstr>2. Sociedades</vt:lpstr>
      <vt:lpstr>3. Alternativas</vt:lpstr>
      <vt:lpstr>4. Inversiones Extranjeras</vt:lpstr>
      <vt:lpstr>4. Inversiones Extranjeras</vt:lpstr>
      <vt:lpstr>5. Laboral</vt:lpstr>
      <vt:lpstr>5. Laboral</vt:lpstr>
      <vt:lpstr>6. Fiscal</vt:lpstr>
      <vt:lpstr>6. Fiscal</vt:lpstr>
      <vt:lpstr>6. Fiscal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Landor</dc:creator>
  <cp:lastModifiedBy>CCCE</cp:lastModifiedBy>
  <cp:revision>507</cp:revision>
  <dcterms:created xsi:type="dcterms:W3CDTF">2007-11-06T15:04:41Z</dcterms:created>
  <dcterms:modified xsi:type="dcterms:W3CDTF">2011-11-29T17:00:29Z</dcterms:modified>
</cp:coreProperties>
</file>