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308" r:id="rId3"/>
    <p:sldId id="264" r:id="rId4"/>
    <p:sldId id="328" r:id="rId5"/>
    <p:sldId id="284" r:id="rId6"/>
    <p:sldId id="267" r:id="rId7"/>
    <p:sldId id="321" r:id="rId8"/>
    <p:sldId id="310" r:id="rId9"/>
    <p:sldId id="329" r:id="rId10"/>
    <p:sldId id="297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000" kern="1200">
        <a:solidFill>
          <a:srgbClr val="333333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000" kern="1200">
        <a:solidFill>
          <a:srgbClr val="333333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000" kern="1200">
        <a:solidFill>
          <a:srgbClr val="333333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000" kern="1200">
        <a:solidFill>
          <a:srgbClr val="333333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000" kern="1200">
        <a:solidFill>
          <a:srgbClr val="3333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3333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3333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3333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3333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DEDE"/>
    <a:srgbClr val="E6E6E6"/>
    <a:srgbClr val="EAEAEA"/>
    <a:srgbClr val="BE3200"/>
    <a:srgbClr val="008D45"/>
    <a:srgbClr val="4D4D4D"/>
    <a:srgbClr val="FF0000"/>
    <a:srgbClr val="9B9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9297" autoAdjust="0"/>
  </p:normalViewPr>
  <p:slideViewPr>
    <p:cSldViewPr>
      <p:cViewPr>
        <p:scale>
          <a:sx n="75" d="100"/>
          <a:sy n="75" d="100"/>
        </p:scale>
        <p:origin x="-1332" y="-13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4FED062-5E70-49EE-8F4B-DEA773E9D2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62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0FCEDA80-43A4-4097-8EF2-F877D5EC3529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AC6644E0-49A4-4793-8328-2D9ACE3338BC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619125"/>
            <a:ext cx="3486150" cy="26146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z="1300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D265340D-54F2-4FA0-B4A7-D8CAAD64B107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231775"/>
            <a:ext cx="3486150" cy="26146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3021013"/>
            <a:ext cx="6388100" cy="4183062"/>
          </a:xfrm>
          <a:noFill/>
        </p:spPr>
        <p:txBody>
          <a:bodyPr/>
          <a:lstStyle/>
          <a:p>
            <a:pPr marL="174625" indent="-174625" eaLnBrk="1" hangingPunct="1"/>
            <a:endParaRPr lang="en-CA" sz="1000" i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FBC06165-5AAE-44E4-87F3-8E523D2AA8C3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309563"/>
            <a:ext cx="3852863" cy="28892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3486150"/>
            <a:ext cx="6854825" cy="4803775"/>
          </a:xfrm>
          <a:noFill/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</a:pPr>
            <a:endParaRPr lang="en-CA" sz="1100" i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B644CC29-30A4-451D-BDC9-F3D9B315709E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465138"/>
            <a:ext cx="3408363" cy="25558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b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870CD597-F4F1-48D1-A6F8-BB4BFACADCFE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9D088437-9041-43AE-89FA-3B8A1E49C9F5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465138"/>
            <a:ext cx="3641725" cy="27305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105275"/>
            <a:ext cx="5608637" cy="41846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z="1300" b="0" i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7F540887-8BC5-456B-B825-94D9428C8BBA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465138"/>
            <a:ext cx="3486150" cy="26146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z="1300" b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35F375A8-8D20-4B5F-A265-48B7A0D8F974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465138"/>
            <a:ext cx="4029075" cy="30210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4416425"/>
            <a:ext cx="6310313" cy="4183063"/>
          </a:xfrm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C692E543-0034-4BE3-850A-6AD7D90C9684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387350"/>
            <a:ext cx="3617913" cy="27130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4416425"/>
            <a:ext cx="6154737" cy="4183063"/>
          </a:xfrm>
          <a:noFill/>
        </p:spPr>
        <p:txBody>
          <a:bodyPr/>
          <a:lstStyle/>
          <a:p>
            <a:pPr eaLnBrk="1" hangingPunct="1"/>
            <a:endParaRPr lang="en-CA" sz="1300" b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F306C8EF-5B91-4077-A3EB-970C526F7165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7838" y="465138"/>
            <a:ext cx="3717925" cy="27892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1463" indent="-271463" eaLnBrk="1" hangingPunct="1"/>
            <a:endParaRPr lang="en-CA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43E19C94-D009-4C7A-A3E6-F8A30A832512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9F0B5274-E33B-498B-BEE8-C482B9F5CC82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7838" y="465138"/>
            <a:ext cx="3717925" cy="27892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3641725"/>
            <a:ext cx="6154737" cy="5111750"/>
          </a:xfrm>
          <a:noFill/>
        </p:spPr>
        <p:txBody>
          <a:bodyPr/>
          <a:lstStyle/>
          <a:p>
            <a:pPr eaLnBrk="1" hangingPunct="1"/>
            <a:endParaRPr lang="en-CA" i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C71A0B91-4208-49E2-B10D-9AEA6B304D77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387350"/>
            <a:ext cx="3641725" cy="27305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563938"/>
            <a:ext cx="6154738" cy="5035550"/>
          </a:xfrm>
          <a:noFill/>
        </p:spPr>
        <p:txBody>
          <a:bodyPr/>
          <a:lstStyle/>
          <a:p>
            <a:pPr eaLnBrk="1" hangingPunct="1"/>
            <a:endParaRPr lang="en-CA" b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6B721328-A1F8-438C-B6FE-1F4DC4B35791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465138"/>
            <a:ext cx="3951288" cy="2962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725988"/>
            <a:ext cx="5607050" cy="4183062"/>
          </a:xfrm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4478769F-74E1-48F0-864F-904E7A1B0A45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542925"/>
            <a:ext cx="3873500" cy="29051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873500"/>
            <a:ext cx="6232525" cy="4879975"/>
          </a:xfrm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ffectLst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CEDA323B-DD7A-40DB-91DE-AC7DBB079858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F605A134-437E-465E-9E8B-91A3884CD839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387350"/>
            <a:ext cx="3717925" cy="27892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795713"/>
            <a:ext cx="6076950" cy="4725987"/>
          </a:xfrm>
          <a:noFill/>
        </p:spPr>
        <p:txBody>
          <a:bodyPr/>
          <a:lstStyle/>
          <a:p>
            <a:pPr marL="271463" marR="0" indent="-271463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000" dirty="0" smtClean="0">
              <a:effectLst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AD013FA5-CBD3-4F6B-A2B5-A265537E09C8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542925"/>
            <a:ext cx="2867025" cy="21494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3873500"/>
            <a:ext cx="5607050" cy="4183063"/>
          </a:xfrm>
          <a:noFill/>
        </p:spPr>
        <p:txBody>
          <a:bodyPr/>
          <a:lstStyle/>
          <a:p>
            <a:pPr marL="271463" indent="-271463"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BE21E694-7D24-4EF5-9955-6A8B9B784428}" type="slidenum">
              <a:rPr lang="en-US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4937F948-D63D-431B-9BA6-189AE1C3E953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87F92E0D-C5FA-4B75-A83D-CC72E22D787D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713" y="309563"/>
            <a:ext cx="2168525" cy="16271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2092325"/>
            <a:ext cx="6777038" cy="6119813"/>
          </a:xfrm>
          <a:noFill/>
        </p:spPr>
        <p:txBody>
          <a:bodyPr/>
          <a:lstStyle/>
          <a:p>
            <a:pPr marL="231775" indent="-231775" eaLnBrk="1" hangingPunct="1"/>
            <a:endParaRPr lang="en-CA" sz="1000" i="1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2442AE56-0FA6-4D04-8726-B96F8AAD960D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309563"/>
            <a:ext cx="3411537" cy="2557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3254375"/>
            <a:ext cx="6465888" cy="4105275"/>
          </a:xfrm>
          <a:noFill/>
        </p:spPr>
        <p:txBody>
          <a:bodyPr/>
          <a:lstStyle/>
          <a:p>
            <a:pPr eaLnBrk="1" hangingPunct="1"/>
            <a:endParaRPr lang="en-CA" sz="1300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56CC08BE-4D60-4B22-8173-EE7027D6F417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387350"/>
            <a:ext cx="3116263" cy="23368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486150"/>
            <a:ext cx="5999163" cy="4183063"/>
          </a:xfrm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DE1CB218-C33A-48E1-B981-59FF8B5E5AD0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309563"/>
            <a:ext cx="3411538" cy="25574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3176588"/>
            <a:ext cx="6465888" cy="5189537"/>
          </a:xfrm>
          <a:noFill/>
        </p:spPr>
        <p:txBody>
          <a:bodyPr/>
          <a:lstStyle/>
          <a:p>
            <a:pPr eaLnBrk="1" hangingPunct="1"/>
            <a:endParaRPr lang="en-CA" sz="13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7F286694-3D73-4830-9BCD-585BF178C277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7050" y="387350"/>
            <a:ext cx="2995613" cy="22463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3254375"/>
            <a:ext cx="6465888" cy="5035550"/>
          </a:xfrm>
          <a:noFill/>
        </p:spPr>
        <p:txBody>
          <a:bodyPr/>
          <a:lstStyle/>
          <a:p>
            <a:pPr eaLnBrk="1" hangingPunct="1"/>
            <a:endParaRPr lang="en-CA" sz="13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fld id="{1DB3C907-4CBD-47FC-A1D6-37500F5EC990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387350"/>
            <a:ext cx="3100388" cy="2324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3563938"/>
            <a:ext cx="5607050" cy="5035550"/>
          </a:xfrm>
          <a:noFill/>
        </p:spPr>
        <p:txBody>
          <a:bodyPr/>
          <a:lstStyle/>
          <a:p>
            <a:pPr eaLnBrk="1" hangingPunct="1"/>
            <a:endParaRPr lang="en-CA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32275" y="1871663"/>
            <a:ext cx="4467225" cy="828675"/>
          </a:xfrm>
        </p:spPr>
        <p:txBody>
          <a:bodyPr lIns="0" tIns="0" rIns="0" bIns="0" anchor="b"/>
          <a:lstStyle>
            <a:lvl1pPr algn="r">
              <a:lnSpc>
                <a:spcPct val="80000"/>
              </a:lnSpc>
              <a:defRPr sz="3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92588" y="2687638"/>
            <a:ext cx="4506912" cy="304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b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8375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92289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7338"/>
            <a:ext cx="2057400" cy="261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7338"/>
            <a:ext cx="6019800" cy="261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71989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95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68650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7475"/>
            <a:ext cx="4038600" cy="151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038600" cy="151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574710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369665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6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78676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06962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6501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338"/>
            <a:ext cx="82169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7475"/>
            <a:ext cx="82296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8928100" y="6662738"/>
            <a:ext cx="2159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5642C1-F496-4FA3-8347-AB2E62EB23F0}" type="slidenum">
              <a:rPr lang="en-US" sz="800" smtClean="0">
                <a:solidFill>
                  <a:schemeClr val="accent2"/>
                </a:solidFill>
              </a:rPr>
              <a:pPr eaLnBrk="1" hangingPunct="1">
                <a:defRPr/>
              </a:pPr>
              <a:t>‹Nº›</a:t>
            </a:fld>
            <a:endParaRPr lang="en-US" sz="800" smtClean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3000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35000"/>
        </a:spcBef>
        <a:spcAft>
          <a:spcPct val="0"/>
        </a:spcAft>
        <a:buClr>
          <a:schemeClr val="accent2"/>
        </a:buClr>
        <a:buFont typeface="Wingdings" pitchFamily="2" charset="2"/>
        <a:buChar char=""/>
        <a:defRPr sz="2000">
          <a:solidFill>
            <a:srgbClr val="231F20"/>
          </a:solidFill>
          <a:latin typeface="+mn-lt"/>
          <a:ea typeface="+mn-ea"/>
          <a:cs typeface="+mn-cs"/>
        </a:defRPr>
      </a:lvl1pPr>
      <a:lvl2pPr marL="533400" indent="-1936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45000"/>
        <a:buFont typeface="Arial" charset="0"/>
        <a:buChar char="›"/>
        <a:defRPr>
          <a:solidFill>
            <a:srgbClr val="231F20"/>
          </a:solidFill>
          <a:latin typeface="+mn-lt"/>
        </a:defRPr>
      </a:lvl2pPr>
      <a:lvl3pPr marL="887413" indent="-2079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3pPr>
      <a:lvl4pPr marL="1195388" indent="-155575" algn="l" rtl="0" eaLnBrk="0" fontAlgn="base" hangingPunct="0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4pPr>
      <a:lvl5pPr marL="1704975" indent="-228600" algn="l" rtl="0" eaLnBrk="0" fontAlgn="base" hangingPunct="0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5pPr>
      <a:lvl6pPr marL="2162175" indent="-228600" algn="l" rtl="0" fontAlgn="base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6pPr>
      <a:lvl7pPr marL="2619375" indent="-228600" algn="l" rtl="0" fontAlgn="base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7pPr>
      <a:lvl8pPr marL="3076575" indent="-228600" algn="l" rtl="0" fontAlgn="base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8pPr>
      <a:lvl9pPr marL="3533775" indent="-228600" algn="l" rtl="0" fontAlgn="base">
        <a:spcBef>
          <a:spcPct val="20000"/>
        </a:spcBef>
        <a:spcAft>
          <a:spcPct val="0"/>
        </a:spcAft>
        <a:buClr>
          <a:srgbClr val="151E45"/>
        </a:buClr>
        <a:buSzPct val="90000"/>
        <a:buFont typeface="Wingdings" pitchFamily="2" charset="2"/>
        <a:buChar char=""/>
        <a:defRPr sz="16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91200" y="533400"/>
            <a:ext cx="290671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/>
              <a:t>INVEST IN </a:t>
            </a:r>
            <a:r>
              <a:rPr lang="en-US" b="1">
                <a:solidFill>
                  <a:schemeClr val="accent2"/>
                </a:solidFill>
              </a:rPr>
              <a:t>CANADA</a:t>
            </a:r>
          </a:p>
          <a:p>
            <a:pPr algn="r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430" y="4767251"/>
            <a:ext cx="535097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solidFill>
                  <a:schemeClr val="bg1"/>
                </a:solidFill>
                <a:latin typeface="MS UI Gothic" pitchFamily="34" charset="-128"/>
                <a:ea typeface="MS UI Gothic" pitchFamily="34" charset="-128"/>
              </a:rPr>
              <a:t>Cuidamos los Negocios 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endParaRPr lang="es-ES" i="1" dirty="0" smtClean="0">
              <a:solidFill>
                <a:schemeClr val="bg1"/>
              </a:solidFill>
            </a:endParaRP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</a:rPr>
              <a:t>                                               Noviembre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i="1" dirty="0" smtClean="0">
                <a:solidFill>
                  <a:schemeClr val="bg1"/>
                </a:solidFill>
              </a:rPr>
              <a:t>2011</a:t>
            </a:r>
            <a:endParaRPr lang="en-C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22300" y="1533525"/>
            <a:ext cx="8258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chemeClr val="accent2"/>
                </a:solidFill>
                <a:cs typeface="Arial" charset="0"/>
              </a:rPr>
              <a:t>Un </a:t>
            </a:r>
            <a:r>
              <a:rPr lang="en-US" sz="6000" b="1" dirty="0">
                <a:solidFill>
                  <a:schemeClr val="accent2"/>
                </a:solidFill>
                <a:cs typeface="Arial" charset="0"/>
              </a:rPr>
              <a:t>(1) </a:t>
            </a:r>
            <a:r>
              <a:rPr lang="en-US" sz="6000" b="1" dirty="0" err="1" smtClean="0">
                <a:solidFill>
                  <a:schemeClr val="accent2"/>
                </a:solidFill>
                <a:cs typeface="Arial" charset="0"/>
              </a:rPr>
              <a:t>procedimiento</a:t>
            </a:r>
            <a:endParaRPr lang="en-US" sz="60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96938" y="4597400"/>
            <a:ext cx="3370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>
                <a:cs typeface="Arial" charset="0"/>
              </a:rPr>
              <a:t>Source:</a:t>
            </a:r>
            <a:r>
              <a:rPr lang="en-US" sz="900">
                <a:cs typeface="Arial" charset="0"/>
              </a:rPr>
              <a:t> The World Bank Group. </a:t>
            </a:r>
            <a:r>
              <a:rPr lang="en-US" sz="900" i="1">
                <a:cs typeface="Arial" charset="0"/>
              </a:rPr>
              <a:t>Doing Business in 2011.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</a:t>
            </a:r>
            <a:r>
              <a:rPr lang="en-US" err="1" smtClean="0"/>
              <a:t>Facilidad</a:t>
            </a:r>
            <a:r>
              <a:rPr lang="en-US" smtClean="0"/>
              <a:t> </a:t>
            </a:r>
            <a:r>
              <a:rPr lang="en-US" err="1" smtClean="0"/>
              <a:t>para</a:t>
            </a:r>
            <a:r>
              <a:rPr lang="en-US" smtClean="0"/>
              <a:t> </a:t>
            </a:r>
            <a:r>
              <a:rPr lang="en-US" err="1" smtClean="0"/>
              <a:t>hacer</a:t>
            </a:r>
            <a:r>
              <a:rPr lang="en-US" smtClean="0"/>
              <a:t> </a:t>
            </a:r>
            <a:r>
              <a:rPr lang="en-US" err="1" smtClean="0"/>
              <a:t>negocios</a:t>
            </a:r>
            <a:endParaRPr lang="en-US" smtClean="0"/>
          </a:p>
        </p:txBody>
      </p:sp>
      <p:pic>
        <p:nvPicPr>
          <p:cNvPr id="14341" name="Picture 5" descr="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628900"/>
            <a:ext cx="3852863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93763" y="2752725"/>
            <a:ext cx="48545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dirty="0"/>
              <a:t>Se necesita, </a:t>
            </a:r>
            <a:r>
              <a:rPr lang="es-ES" dirty="0" smtClean="0"/>
              <a:t>de </a:t>
            </a:r>
            <a:r>
              <a:rPr lang="es-ES" dirty="0"/>
              <a:t>promedio,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sólo un procedimiento para poner en marcha una empresa</a:t>
            </a:r>
            <a:r>
              <a:rPr lang="es-ES" dirty="0"/>
              <a:t> en Canadá y el proceso tarda unos 5 días. Esta es la mejor </a:t>
            </a:r>
            <a:r>
              <a:rPr lang="es-ES" dirty="0" smtClean="0"/>
              <a:t>calificación de entre todos </a:t>
            </a:r>
            <a:r>
              <a:rPr lang="es-ES" dirty="0"/>
              <a:t>los países del </a:t>
            </a:r>
            <a:r>
              <a:rPr lang="es-ES" dirty="0" smtClean="0"/>
              <a:t>G7.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660400" y="1371600"/>
            <a:ext cx="7826375" cy="4332288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11200" y="1276732"/>
            <a:ext cx="8153400" cy="12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75000"/>
              </a:lnSpc>
            </a:pPr>
            <a:r>
              <a:rPr lang="es-ES" sz="4800" b="1" dirty="0">
                <a:solidFill>
                  <a:schemeClr val="accent2"/>
                </a:solidFill>
                <a:cs typeface="Arial" charset="0"/>
              </a:rPr>
              <a:t>U</a:t>
            </a:r>
            <a:r>
              <a:rPr lang="es-ES" sz="4800" b="1" dirty="0" smtClean="0">
                <a:solidFill>
                  <a:schemeClr val="accent2"/>
                </a:solidFill>
                <a:cs typeface="Arial" charset="0"/>
              </a:rPr>
              <a:t>na calidad de vida de las más altas </a:t>
            </a:r>
            <a:r>
              <a:rPr lang="es-ES" sz="4800" b="1" dirty="0">
                <a:solidFill>
                  <a:schemeClr val="accent2"/>
                </a:solidFill>
                <a:cs typeface="Arial" charset="0"/>
              </a:rPr>
              <a:t>d</a:t>
            </a:r>
            <a:r>
              <a:rPr lang="es-ES" sz="4800" b="1" dirty="0" smtClean="0">
                <a:solidFill>
                  <a:schemeClr val="accent2"/>
                </a:solidFill>
                <a:cs typeface="Arial" charset="0"/>
              </a:rPr>
              <a:t>el </a:t>
            </a:r>
            <a:r>
              <a:rPr lang="es-ES" sz="4800" b="1" dirty="0">
                <a:solidFill>
                  <a:schemeClr val="accent2"/>
                </a:solidFill>
                <a:cs typeface="Arial" charset="0"/>
              </a:rPr>
              <a:t>mundo</a:t>
            </a:r>
            <a:endParaRPr lang="en-US" sz="48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… Alta calidad de vida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3101975"/>
            <a:ext cx="7391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dirty="0"/>
              <a:t>El Índice de Desarrollo </a:t>
            </a:r>
            <a:r>
              <a:rPr lang="es-ES" dirty="0" smtClean="0"/>
              <a:t>Humano (IDH) </a:t>
            </a:r>
            <a:r>
              <a:rPr lang="es-ES" dirty="0"/>
              <a:t>de </a:t>
            </a:r>
            <a:r>
              <a:rPr lang="es-ES" b="1" dirty="0">
                <a:solidFill>
                  <a:srgbClr val="C00000"/>
                </a:solidFill>
              </a:rPr>
              <a:t>Canadá es el # 2 </a:t>
            </a:r>
            <a:r>
              <a:rPr lang="es-ES" b="1" dirty="0" smtClean="0">
                <a:solidFill>
                  <a:srgbClr val="C00000"/>
                </a:solidFill>
              </a:rPr>
              <a:t>de entre los países del </a:t>
            </a:r>
            <a:r>
              <a:rPr lang="es-ES" b="1" dirty="0">
                <a:solidFill>
                  <a:srgbClr val="C00000"/>
                </a:solidFill>
              </a:rPr>
              <a:t>G-7 y el # 8 en </a:t>
            </a:r>
            <a:r>
              <a:rPr lang="es-ES" b="1" dirty="0" smtClean="0">
                <a:solidFill>
                  <a:srgbClr val="C00000"/>
                </a:solidFill>
              </a:rPr>
              <a:t>todo el </a:t>
            </a:r>
            <a:r>
              <a:rPr lang="es-ES" b="1" dirty="0">
                <a:solidFill>
                  <a:srgbClr val="C00000"/>
                </a:solidFill>
              </a:rPr>
              <a:t>mundo</a:t>
            </a:r>
            <a:r>
              <a:rPr lang="es-ES" dirty="0"/>
              <a:t> respecto al desarrollo humano basado en la esperanza de vida, los niveles de educación y el PIB per </a:t>
            </a:r>
            <a:r>
              <a:rPr lang="es-ES" dirty="0" smtClean="0"/>
              <a:t>cápita.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algn="l">
              <a:lnSpc>
                <a:spcPct val="100000"/>
              </a:lnSpc>
            </a:pPr>
            <a:r>
              <a:rPr lang="es-ES" dirty="0" smtClean="0"/>
              <a:t>La </a:t>
            </a:r>
            <a:r>
              <a:rPr lang="es-ES" dirty="0"/>
              <a:t>Encuesta Global de </a:t>
            </a:r>
            <a:r>
              <a:rPr lang="es-ES" dirty="0" smtClean="0"/>
              <a:t>Habitabilidad sitúa a </a:t>
            </a:r>
            <a:r>
              <a:rPr lang="es-ES" b="1" dirty="0">
                <a:solidFill>
                  <a:srgbClr val="C00000"/>
                </a:solidFill>
              </a:rPr>
              <a:t>Vancouver como </a:t>
            </a:r>
            <a:r>
              <a:rPr lang="es-ES" b="1" dirty="0" smtClean="0">
                <a:solidFill>
                  <a:srgbClr val="C00000"/>
                </a:solidFill>
              </a:rPr>
              <a:t>la ciudad # </a:t>
            </a:r>
            <a:r>
              <a:rPr lang="es-ES" b="1" dirty="0">
                <a:solidFill>
                  <a:srgbClr val="C00000"/>
                </a:solidFill>
              </a:rPr>
              <a:t>1 </a:t>
            </a:r>
            <a:r>
              <a:rPr lang="es-ES" dirty="0" smtClean="0"/>
              <a:t>del </a:t>
            </a:r>
            <a:r>
              <a:rPr lang="es-ES" dirty="0"/>
              <a:t>mundo. Toronto y Calgary </a:t>
            </a:r>
            <a:r>
              <a:rPr lang="es-ES" dirty="0" smtClean="0"/>
              <a:t>también se encuentran entre </a:t>
            </a:r>
            <a:r>
              <a:rPr lang="es-ES" dirty="0"/>
              <a:t>las </a:t>
            </a:r>
            <a:r>
              <a:rPr lang="es-ES" dirty="0" smtClean="0"/>
              <a:t>5 mejores ciudades para vivir del mundo.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0" y="5768975"/>
            <a:ext cx="61722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aseline="30000">
                <a:cs typeface="Arial" charset="0"/>
              </a:rPr>
              <a:t>1</a:t>
            </a:r>
            <a:r>
              <a:rPr lang="en-US" sz="900">
                <a:cs typeface="Arial" charset="0"/>
              </a:rPr>
              <a:t> United Nations Development Programme.</a:t>
            </a:r>
            <a:r>
              <a:rPr lang="en-US" sz="900" b="1">
                <a:cs typeface="Arial" charset="0"/>
              </a:rPr>
              <a:t> </a:t>
            </a:r>
            <a:r>
              <a:rPr lang="en-US" sz="900" i="1">
                <a:cs typeface="Arial" charset="0"/>
              </a:rPr>
              <a:t>Human Development Report 2010</a:t>
            </a:r>
            <a:r>
              <a:rPr lang="en-US" sz="900">
                <a:cs typeface="Arial" charset="0"/>
              </a:rPr>
              <a:t>.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aseline="30000">
                <a:cs typeface="Arial" charset="0"/>
              </a:rPr>
              <a:t>2</a:t>
            </a:r>
            <a:r>
              <a:rPr lang="en-US" sz="900">
                <a:cs typeface="Arial" charset="0"/>
              </a:rPr>
              <a:t> Economist Intelligence Unit. </a:t>
            </a:r>
            <a:r>
              <a:rPr lang="en-US" sz="900" i="1">
                <a:cs typeface="Arial" charset="0"/>
              </a:rPr>
              <a:t>Global Liveability Report, January 2011</a:t>
            </a:r>
            <a:r>
              <a:rPr lang="en-US" sz="900">
                <a:cs typeface="Arial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2485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4951412" y="2857499"/>
            <a:ext cx="3792537" cy="1457325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Canadá se </a:t>
            </a:r>
            <a:r>
              <a:rPr lang="es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posiciona </a:t>
            </a:r>
            <a:r>
              <a:rPr lang="es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# 2 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la OCDE </a:t>
            </a: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cuanto al índice 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finalización de </a:t>
            </a: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educación postsecundaria 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(56% de </a:t>
            </a: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canadienses 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edad de trabajar se han graduado </a:t>
            </a: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escuelas </a:t>
            </a:r>
            <a:r>
              <a:rPr lang="es-E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postsecundarias</a:t>
            </a:r>
            <a:r>
              <a:rPr lang="es-E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CA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4419600" y="4479925"/>
            <a:ext cx="4337050" cy="1006475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98928"/>
            <a:ext cx="8686800" cy="1269578"/>
          </a:xfrm>
        </p:spPr>
        <p:txBody>
          <a:bodyPr/>
          <a:lstStyle/>
          <a:p>
            <a:pPr eaLnBrk="1" hangingPunct="1"/>
            <a:r>
              <a:rPr lang="en-US" dirty="0" smtClean="0"/>
              <a:t>…</a:t>
            </a:r>
            <a:r>
              <a:rPr lang="es-ES" dirty="0"/>
              <a:t>Fuerza laboral altamente </a:t>
            </a:r>
            <a:r>
              <a:rPr lang="es-ES" dirty="0" smtClean="0"/>
              <a:t>cualificada </a:t>
            </a:r>
            <a:r>
              <a:rPr lang="es-ES" dirty="0"/>
              <a:t>y multicultural</a:t>
            </a:r>
            <a:br>
              <a:rPr lang="es-ES" dirty="0"/>
            </a:br>
            <a:endParaRPr lang="en-US" dirty="0" smtClean="0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4419600" y="1524001"/>
            <a:ext cx="4337050" cy="1214438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6390" name="Picture 6" descr="pe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501967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21201" y="5791200"/>
            <a:ext cx="3733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CA" sz="900" baseline="30000" dirty="0">
                <a:cs typeface="Arial" charset="0"/>
              </a:rPr>
              <a:t>1</a:t>
            </a:r>
            <a:r>
              <a:rPr lang="en-CA" sz="900" dirty="0">
                <a:cs typeface="Arial" charset="0"/>
              </a:rPr>
              <a:t> International Institute of Management Development. World </a:t>
            </a:r>
            <a:r>
              <a:rPr lang="en-CA" sz="900" dirty="0" smtClean="0">
                <a:cs typeface="Arial" charset="0"/>
              </a:rPr>
              <a:t>  </a:t>
            </a:r>
            <a:br>
              <a:rPr lang="en-CA" sz="900" dirty="0" smtClean="0">
                <a:cs typeface="Arial" charset="0"/>
              </a:rPr>
            </a:br>
            <a:r>
              <a:rPr lang="en-CA" sz="900" dirty="0" smtClean="0">
                <a:cs typeface="Arial" charset="0"/>
              </a:rPr>
              <a:t>  Competitiveness </a:t>
            </a:r>
            <a:r>
              <a:rPr lang="en-CA" sz="900" dirty="0">
                <a:cs typeface="Arial" charset="0"/>
              </a:rPr>
              <a:t>Yearbook 2011.</a:t>
            </a:r>
            <a:endParaRPr lang="en-US" sz="900" baseline="30000" dirty="0">
              <a:cs typeface="Arial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900" baseline="30000" dirty="0">
                <a:cs typeface="Arial" charset="0"/>
              </a:rPr>
              <a:t>2</a:t>
            </a:r>
            <a:r>
              <a:rPr lang="en-US" sz="900" dirty="0">
                <a:cs typeface="Arial" charset="0"/>
              </a:rPr>
              <a:t> </a:t>
            </a:r>
            <a:r>
              <a:rPr lang="en-CA" sz="900" dirty="0">
                <a:cs typeface="Arial" charset="0"/>
              </a:rPr>
              <a:t>International Institute of Management Development</a:t>
            </a:r>
            <a:r>
              <a:rPr lang="en-CA" sz="900" dirty="0" smtClean="0">
                <a:cs typeface="Arial" charset="0"/>
              </a:rPr>
              <a:t>.</a:t>
            </a:r>
            <a:r>
              <a:rPr lang="en-US" sz="900" dirty="0" smtClean="0"/>
              <a:t> </a:t>
            </a:r>
            <a:r>
              <a:rPr lang="en-US" sz="900" dirty="0"/>
              <a:t>World Competitiveness Yearbook </a:t>
            </a:r>
            <a:r>
              <a:rPr lang="en-US" sz="900" dirty="0" smtClean="0"/>
              <a:t>2011.</a:t>
            </a:r>
            <a:endParaRPr lang="en-US" sz="900" dirty="0"/>
          </a:p>
          <a:p>
            <a:pPr algn="l" eaLnBrk="1" hangingPunct="1">
              <a:lnSpc>
                <a:spcPct val="100000"/>
              </a:lnSpc>
            </a:pPr>
            <a:r>
              <a:rPr lang="en-US" sz="900" baseline="30000" dirty="0" smtClean="0">
                <a:cs typeface="Arial" charset="0"/>
              </a:rPr>
              <a:t>3 </a:t>
            </a:r>
            <a:r>
              <a:rPr lang="en-US" sz="900" dirty="0">
                <a:cs typeface="Arial" charset="0"/>
              </a:rPr>
              <a:t>World Economic Forum. </a:t>
            </a:r>
            <a:r>
              <a:rPr lang="en-US" sz="900" i="1" dirty="0">
                <a:cs typeface="Arial" charset="0"/>
              </a:rPr>
              <a:t>Global Competitiveness Report 2010-2011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964113" y="1554163"/>
            <a:ext cx="36576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s-ES" sz="1600" b="1" dirty="0" smtClean="0">
                <a:solidFill>
                  <a:srgbClr val="C00000"/>
                </a:solidFill>
              </a:rPr>
              <a:t>Canadá </a:t>
            </a:r>
            <a:r>
              <a:rPr lang="es-ES" sz="1600" b="1" dirty="0">
                <a:solidFill>
                  <a:srgbClr val="C00000"/>
                </a:solidFill>
              </a:rPr>
              <a:t>se </a:t>
            </a:r>
            <a:r>
              <a:rPr lang="es-ES" sz="1600" b="1" dirty="0" smtClean="0">
                <a:solidFill>
                  <a:srgbClr val="C00000"/>
                </a:solidFill>
              </a:rPr>
              <a:t>posiciona </a:t>
            </a:r>
            <a:r>
              <a:rPr lang="es-ES" sz="1600" b="1" dirty="0">
                <a:solidFill>
                  <a:srgbClr val="C00000"/>
                </a:solidFill>
              </a:rPr>
              <a:t># 1 </a:t>
            </a:r>
            <a:r>
              <a:rPr lang="es-ES" sz="1600" dirty="0" smtClean="0">
                <a:solidFill>
                  <a:schemeClr val="tx2"/>
                </a:solidFill>
              </a:rPr>
              <a:t>en el G7 en cuanto a la disponibilidad  de mano de obra en ingenieros altamente cualificados, de acuerdo con la IMD.</a:t>
            </a:r>
            <a:endParaRPr lang="es-ES" sz="1600" b="1" dirty="0" smtClean="0">
              <a:solidFill>
                <a:schemeClr val="tx2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964112" y="4429124"/>
            <a:ext cx="3511551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dirty="0">
                <a:solidFill>
                  <a:schemeClr val="tx2"/>
                </a:solidFill>
              </a:rPr>
              <a:t>Foro Económico Mundial </a:t>
            </a:r>
            <a:r>
              <a:rPr lang="es-ES" sz="1600" dirty="0" smtClean="0">
                <a:solidFill>
                  <a:schemeClr val="tx2"/>
                </a:solidFill>
              </a:rPr>
              <a:t>posiciona </a:t>
            </a:r>
            <a:r>
              <a:rPr lang="es-ES" sz="1600" dirty="0">
                <a:solidFill>
                  <a:schemeClr val="tx2"/>
                </a:solidFill>
              </a:rPr>
              <a:t>a </a:t>
            </a:r>
            <a:r>
              <a:rPr lang="es-ES" sz="1600" b="1" dirty="0">
                <a:solidFill>
                  <a:srgbClr val="C00000"/>
                </a:solidFill>
              </a:rPr>
              <a:t>Canadá como el # 1 </a:t>
            </a:r>
            <a:r>
              <a:rPr lang="es-ES" sz="1600" dirty="0">
                <a:solidFill>
                  <a:schemeClr val="tx2"/>
                </a:solidFill>
              </a:rPr>
              <a:t>del </a:t>
            </a:r>
            <a:r>
              <a:rPr lang="es-ES" sz="1600" dirty="0" smtClean="0">
                <a:solidFill>
                  <a:schemeClr val="tx2"/>
                </a:solidFill>
              </a:rPr>
              <a:t>G7 </a:t>
            </a:r>
            <a:r>
              <a:rPr lang="es-ES" sz="1600" dirty="0">
                <a:solidFill>
                  <a:schemeClr val="tx2"/>
                </a:solidFill>
              </a:rPr>
              <a:t>en cuanto a la calidad de gestión de las escuelas</a:t>
            </a:r>
            <a:r>
              <a:rPr lang="es-ES" sz="1600" dirty="0" smtClean="0">
                <a:solidFill>
                  <a:schemeClr val="tx2"/>
                </a:solidFill>
              </a:rPr>
              <a:t>.</a:t>
            </a:r>
            <a:r>
              <a:rPr lang="en-US" sz="1600" baseline="30000" dirty="0">
                <a:cs typeface="Arial" charset="0"/>
              </a:rPr>
              <a:t> </a:t>
            </a:r>
            <a:endParaRPr lang="en-CA" sz="16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1636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337162" y="1257677"/>
            <a:ext cx="8524875" cy="4768850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509838"/>
            <a:ext cx="31908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12" name="Object 4"/>
          <p:cNvGraphicFramePr>
            <a:graphicFrameLocks/>
          </p:cNvGraphicFramePr>
          <p:nvPr/>
        </p:nvGraphicFramePr>
        <p:xfrm>
          <a:off x="2359025" y="2424113"/>
          <a:ext cx="3143250" cy="3240087"/>
        </p:xfrm>
        <a:graphic>
          <a:graphicData uri="http://schemas.openxmlformats.org/presentationml/2006/ole">
            <p:oleObj spid="_x0000_s2110" name="Chart" r:id="rId5" imgW="3133649" imgH="3229051" progId="MSGraph.Chart.8">
              <p:embed followColorScheme="full"/>
            </p:oleObj>
          </a:graphicData>
        </a:graphic>
      </p:graphicFrame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419350" y="2635250"/>
            <a:ext cx="2938463" cy="2938463"/>
          </a:xfrm>
          <a:prstGeom prst="ellipse">
            <a:avLst/>
          </a:prstGeom>
          <a:noFill/>
          <a:ln w="857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CA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45393"/>
            <a:ext cx="8216900" cy="1348061"/>
          </a:xfrm>
        </p:spPr>
        <p:txBody>
          <a:bodyPr/>
          <a:lstStyle/>
          <a:p>
            <a:pPr eaLnBrk="1" hangingPunct="1"/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Fuerza laboral multilingüe: </a:t>
            </a:r>
            <a:r>
              <a:rPr lang="es-ES" sz="2400" dirty="0"/>
              <a:t>el 20% de los canadienses tienen </a:t>
            </a:r>
            <a:r>
              <a:rPr lang="es-ES" sz="2400" dirty="0" smtClean="0"/>
              <a:t>un idioma materno distinto al </a:t>
            </a:r>
            <a:r>
              <a:rPr lang="es-ES" sz="2400" dirty="0"/>
              <a:t>i</a:t>
            </a:r>
            <a:r>
              <a:rPr lang="es-ES" sz="2400" dirty="0" smtClean="0"/>
              <a:t>nglés </a:t>
            </a:r>
            <a:r>
              <a:rPr lang="es-ES" sz="2400" dirty="0"/>
              <a:t>o </a:t>
            </a:r>
            <a:r>
              <a:rPr lang="es-ES" sz="2400" dirty="0" smtClean="0"/>
              <a:t>al francés</a:t>
            </a:r>
            <a:r>
              <a:rPr lang="es-ES" sz="2400" dirty="0"/>
              <a:t/>
            </a:r>
            <a:br>
              <a:rPr lang="es-ES" sz="2400" dirty="0"/>
            </a:br>
            <a:endParaRPr lang="en-US" sz="2400" dirty="0" smtClean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5613" y="1325373"/>
            <a:ext cx="815816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 sz="1800" dirty="0"/>
              <a:t>Fuerza Laboral en Canadá, según el idioma materno de </a:t>
            </a:r>
            <a:r>
              <a:rPr lang="es-ES" sz="1800" dirty="0" smtClean="0"/>
              <a:t>la población en </a:t>
            </a:r>
            <a:r>
              <a:rPr lang="es-ES" sz="1800" dirty="0"/>
              <a:t>edad de </a:t>
            </a:r>
            <a:r>
              <a:rPr lang="es-ES" sz="1800" dirty="0" smtClean="0"/>
              <a:t>trabajar</a:t>
            </a:r>
            <a:endParaRPr lang="en-CA" sz="1800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142038" y="3067050"/>
            <a:ext cx="1865312" cy="23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Chino</a:t>
            </a:r>
            <a:r>
              <a:rPr lang="es-ES" sz="1300" smtClean="0">
                <a:solidFill>
                  <a:schemeClr val="accent1"/>
                </a:solidFill>
              </a:rPr>
              <a:t>	772,040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Italiano</a:t>
            </a:r>
            <a:r>
              <a:rPr lang="es-ES" sz="1300" smtClean="0">
                <a:solidFill>
                  <a:schemeClr val="accent1"/>
                </a:solidFill>
              </a:rPr>
              <a:t>	280,610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Español </a:t>
            </a:r>
            <a:r>
              <a:rPr lang="es-ES" sz="1300" smtClean="0">
                <a:solidFill>
                  <a:schemeClr val="accent1"/>
                </a:solidFill>
              </a:rPr>
              <a:t>	270,705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Punjabi</a:t>
            </a:r>
            <a:r>
              <a:rPr lang="es-ES" sz="1300" smtClean="0">
                <a:solidFill>
                  <a:schemeClr val="accent1"/>
                </a:solidFill>
              </a:rPr>
              <a:t>	253,315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Alemán</a:t>
            </a:r>
            <a:r>
              <a:rPr lang="es-ES" sz="1300" smtClean="0">
                <a:solidFill>
                  <a:schemeClr val="accent1"/>
                </a:solidFill>
              </a:rPr>
              <a:t>	241,630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Árabe</a:t>
            </a:r>
            <a:r>
              <a:rPr lang="es-ES" sz="1300" smtClean="0">
                <a:solidFill>
                  <a:schemeClr val="accent1"/>
                </a:solidFill>
              </a:rPr>
              <a:t>	195,735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Portugués</a:t>
            </a:r>
            <a:r>
              <a:rPr lang="es-ES" sz="1300" smtClean="0">
                <a:solidFill>
                  <a:schemeClr val="accent1"/>
                </a:solidFill>
              </a:rPr>
              <a:t>	170,400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Polaco</a:t>
            </a:r>
            <a:r>
              <a:rPr lang="es-ES" sz="1300" smtClean="0">
                <a:solidFill>
                  <a:schemeClr val="accent1"/>
                </a:solidFill>
              </a:rPr>
              <a:t>	153,325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Coreano</a:t>
            </a:r>
            <a:r>
              <a:rPr lang="es-ES" sz="1300" smtClean="0">
                <a:solidFill>
                  <a:schemeClr val="accent1"/>
                </a:solidFill>
              </a:rPr>
              <a:t>	99,655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Hindi</a:t>
            </a:r>
            <a:r>
              <a:rPr lang="es-ES" sz="1300" smtClean="0">
                <a:solidFill>
                  <a:schemeClr val="accent1"/>
                </a:solidFill>
              </a:rPr>
              <a:t>	60,600</a:t>
            </a:r>
          </a:p>
          <a:p>
            <a:pPr algn="l" defTabSz="292100">
              <a:spcBef>
                <a:spcPct val="20000"/>
              </a:spcBef>
              <a:tabLst>
                <a:tab pos="1033463" algn="l"/>
              </a:tabLst>
            </a:pPr>
            <a:r>
              <a:rPr lang="es-ES" sz="1300" b="1" smtClean="0">
                <a:solidFill>
                  <a:schemeClr val="accent1"/>
                </a:solidFill>
              </a:rPr>
              <a:t>Japonés</a:t>
            </a:r>
            <a:r>
              <a:rPr lang="en-US" sz="1300">
                <a:solidFill>
                  <a:schemeClr val="accent1"/>
                </a:solidFill>
              </a:rPr>
              <a:t>	26,965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41363" y="5046663"/>
            <a:ext cx="11080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r">
              <a:lnSpc>
                <a:spcPct val="95000"/>
              </a:lnSpc>
            </a:pPr>
            <a:r>
              <a:rPr lang="es-ES" sz="1600" b="1" dirty="0">
                <a:solidFill>
                  <a:schemeClr val="accent2"/>
                </a:solidFill>
              </a:rPr>
              <a:t>Inglés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12,395,670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854075" y="2047875"/>
            <a:ext cx="9953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r">
              <a:lnSpc>
                <a:spcPct val="95000"/>
              </a:lnSpc>
            </a:pPr>
            <a:r>
              <a:rPr lang="es-ES" sz="1600" b="1" dirty="0" smtClean="0">
                <a:solidFill>
                  <a:schemeClr val="accent2"/>
                </a:solidFill>
              </a:rPr>
              <a:t>Francés</a:t>
            </a:r>
            <a:r>
              <a:rPr lang="en-US" sz="1600" dirty="0">
                <a:solidFill>
                  <a:schemeClr val="accent2"/>
                </a:solidFill>
              </a:rPr>
              <a:t/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4,786,640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143625" y="2459038"/>
            <a:ext cx="164404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l">
              <a:lnSpc>
                <a:spcPct val="95000"/>
              </a:lnSpc>
            </a:pPr>
            <a:r>
              <a:rPr lang="es-ES" sz="1800" b="1" dirty="0" smtClean="0">
                <a:solidFill>
                  <a:schemeClr val="accent1"/>
                </a:solidFill>
              </a:rPr>
              <a:t>Otros Idiomas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4,407,615</a:t>
            </a: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1935163" y="4822825"/>
            <a:ext cx="1087437" cy="503238"/>
          </a:xfrm>
          <a:custGeom>
            <a:avLst/>
            <a:gdLst>
              <a:gd name="T0" fmla="*/ 0 w 685"/>
              <a:gd name="T1" fmla="*/ 2147483647 h 317"/>
              <a:gd name="T2" fmla="*/ 2147483647 w 685"/>
              <a:gd name="T3" fmla="*/ 2147483647 h 317"/>
              <a:gd name="T4" fmla="*/ 2147483647 w 685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5" h="317">
                <a:moveTo>
                  <a:pt x="0" y="317"/>
                </a:moveTo>
                <a:lnTo>
                  <a:pt x="248" y="317"/>
                </a:lnTo>
                <a:lnTo>
                  <a:pt x="685" y="0"/>
                </a:lnTo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1935163" y="2327275"/>
            <a:ext cx="2193925" cy="622300"/>
          </a:xfrm>
          <a:custGeom>
            <a:avLst/>
            <a:gdLst>
              <a:gd name="T0" fmla="*/ 0 w 1382"/>
              <a:gd name="T1" fmla="*/ 0 h 392"/>
              <a:gd name="T2" fmla="*/ 2147483647 w 1382"/>
              <a:gd name="T3" fmla="*/ 0 h 392"/>
              <a:gd name="T4" fmla="*/ 2147483647 w 1382"/>
              <a:gd name="T5" fmla="*/ 2147483647 h 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2" h="392">
                <a:moveTo>
                  <a:pt x="0" y="0"/>
                </a:moveTo>
                <a:lnTo>
                  <a:pt x="898" y="0"/>
                </a:lnTo>
                <a:lnTo>
                  <a:pt x="1382" y="392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20875" y="2116138"/>
            <a:ext cx="0" cy="4111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920875" y="5124450"/>
            <a:ext cx="0" cy="411163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022975" y="2478088"/>
            <a:ext cx="0" cy="29257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795588" y="4822825"/>
            <a:ext cx="227012" cy="163513"/>
          </a:xfrm>
          <a:custGeom>
            <a:avLst/>
            <a:gdLst>
              <a:gd name="T0" fmla="*/ 0 w 143"/>
              <a:gd name="T1" fmla="*/ 2147483647 h 103"/>
              <a:gd name="T2" fmla="*/ 2147483647 w 143"/>
              <a:gd name="T3" fmla="*/ 0 h 10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" h="103">
                <a:moveTo>
                  <a:pt x="0" y="103"/>
                </a:moveTo>
                <a:lnTo>
                  <a:pt x="143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3829050" y="2709863"/>
            <a:ext cx="304800" cy="239712"/>
          </a:xfrm>
          <a:custGeom>
            <a:avLst/>
            <a:gdLst>
              <a:gd name="T0" fmla="*/ 0 w 192"/>
              <a:gd name="T1" fmla="*/ 0 h 151"/>
              <a:gd name="T2" fmla="*/ 2147483647 w 192"/>
              <a:gd name="T3" fmla="*/ 2147483647 h 1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2" h="151">
                <a:moveTo>
                  <a:pt x="0" y="0"/>
                </a:moveTo>
                <a:lnTo>
                  <a:pt x="192" y="151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5065713" y="3941763"/>
            <a:ext cx="244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5303838" y="3941763"/>
            <a:ext cx="7175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CA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81000" y="60960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 </a:t>
            </a:r>
            <a:r>
              <a:rPr lang="en-US" sz="900" dirty="0">
                <a:cs typeface="Arial" charset="0"/>
              </a:rPr>
              <a:t>Statistics Canada, Census 2006.</a:t>
            </a:r>
            <a:endParaRPr lang="en-US" sz="900" i="1" dirty="0"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0710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44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7" r="2066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1325" y="500063"/>
            <a:ext cx="661193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5000"/>
              </a:lnSpc>
            </a:pPr>
            <a:r>
              <a:rPr lang="es-ES" sz="3200" smtClean="0">
                <a:solidFill>
                  <a:schemeClr val="bg1"/>
                </a:solidFill>
              </a:rPr>
              <a:t>¿Qué ventajas tendría mi empresa estableciéndose en Canadá?</a:t>
            </a:r>
            <a:endParaRPr lang="es-ES" sz="3200">
              <a:solidFill>
                <a:schemeClr val="bg1"/>
              </a:solidFill>
            </a:endParaRPr>
          </a:p>
          <a:p>
            <a:pPr algn="l">
              <a:lnSpc>
                <a:spcPct val="105000"/>
              </a:lnSpc>
            </a:pP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88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16900" cy="1387303"/>
          </a:xfrm>
        </p:spPr>
        <p:txBody>
          <a:bodyPr/>
          <a:lstStyle/>
          <a:p>
            <a:pPr eaLnBrk="1" hangingPunct="1"/>
            <a:r>
              <a:rPr lang="es-ES" sz="2600" dirty="0" smtClean="0"/>
              <a:t>Beneficio #1: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2300" b="0" dirty="0" smtClean="0"/>
              <a:t>Canadá tiene los costes estructurales </a:t>
            </a:r>
            <a:r>
              <a:rPr lang="es-ES" sz="2300" b="0" dirty="0"/>
              <a:t>más </a:t>
            </a:r>
            <a:r>
              <a:rPr lang="es-ES" sz="2300" b="0" dirty="0" smtClean="0"/>
              <a:t>bajos entre los países </a:t>
            </a:r>
            <a:r>
              <a:rPr lang="es-ES" sz="2300" b="0" dirty="0"/>
              <a:t>del G7</a:t>
            </a:r>
            <a:br>
              <a:rPr lang="es-ES" sz="2300" b="0" dirty="0"/>
            </a:br>
            <a:endParaRPr lang="es-ES" sz="2300" b="0" dirty="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3124200"/>
            <a:ext cx="432435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dirty="0" smtClean="0"/>
              <a:t>Según 14 de los 17 sectores analizados de las alternativas competitivas de KPMG </a:t>
            </a:r>
            <a:r>
              <a:rPr lang="es-ES" dirty="0"/>
              <a:t>2010</a:t>
            </a:r>
            <a:r>
              <a:rPr lang="es-ES" dirty="0" smtClean="0"/>
              <a:t>, </a:t>
            </a:r>
            <a:r>
              <a:rPr lang="es-ES" sz="2400" b="1" dirty="0" smtClean="0">
                <a:solidFill>
                  <a:schemeClr val="accent1"/>
                </a:solidFill>
              </a:rPr>
              <a:t>Canadá tiene</a:t>
            </a:r>
            <a:r>
              <a:rPr lang="es-ES" dirty="0"/>
              <a:t> </a:t>
            </a:r>
            <a:r>
              <a:rPr lang="es-ES" dirty="0" smtClean="0"/>
              <a:t>los costes empresariales mas bajos de </a:t>
            </a:r>
            <a:r>
              <a:rPr lang="es-ES" dirty="0"/>
              <a:t>los países del </a:t>
            </a:r>
            <a:r>
              <a:rPr lang="es-ES" dirty="0" smtClean="0"/>
              <a:t>G7. </a:t>
            </a:r>
            <a:endParaRPr lang="es-ES" dirty="0"/>
          </a:p>
          <a:p>
            <a:pPr algn="l">
              <a:lnSpc>
                <a:spcPct val="100000"/>
              </a:lnSpc>
            </a:pPr>
            <a:endParaRPr lang="es-ES" dirty="0" smtClean="0"/>
          </a:p>
          <a:p>
            <a:pPr algn="l">
              <a:lnSpc>
                <a:spcPct val="100000"/>
              </a:lnSpc>
            </a:pPr>
            <a:endParaRPr lang="en-US" dirty="0"/>
          </a:p>
        </p:txBody>
      </p:sp>
      <p:pic>
        <p:nvPicPr>
          <p:cNvPr id="19460" name="Picture 4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573338"/>
            <a:ext cx="4297362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2911" y="1743164"/>
            <a:ext cx="7451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ES" sz="7200" smtClean="0"/>
              <a:t>Costes más bajos</a:t>
            </a:r>
            <a:endParaRPr lang="es-ES" sz="72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3098" y="50673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</a:t>
            </a:r>
            <a:r>
              <a:rPr lang="en-US" sz="900" dirty="0" smtClean="0">
                <a:cs typeface="Arial" charset="0"/>
              </a:rPr>
              <a:t> </a:t>
            </a:r>
            <a:r>
              <a:rPr lang="en-US" sz="900" dirty="0">
                <a:cs typeface="Arial" charset="0"/>
              </a:rPr>
              <a:t>KPMG. </a:t>
            </a:r>
            <a:r>
              <a:rPr lang="en-US" sz="900" i="1" dirty="0">
                <a:cs typeface="Arial" charset="0"/>
              </a:rPr>
              <a:t>Competitive Alternatives 2010.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7673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162300" y="1119188"/>
            <a:ext cx="2749550" cy="4956175"/>
          </a:xfrm>
          <a:prstGeom prst="roundRect">
            <a:avLst>
              <a:gd name="adj" fmla="val 10644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126163" y="1119188"/>
            <a:ext cx="2749550" cy="4956175"/>
          </a:xfrm>
          <a:prstGeom prst="roundRect">
            <a:avLst>
              <a:gd name="adj" fmla="val 10644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55812"/>
            <a:ext cx="8509000" cy="1413464"/>
          </a:xfrm>
        </p:spPr>
        <p:txBody>
          <a:bodyPr/>
          <a:lstStyle/>
          <a:p>
            <a:pPr eaLnBrk="1" hangingPunct="1"/>
            <a:r>
              <a:rPr lang="es-ES" sz="2600" dirty="0" smtClean="0"/>
              <a:t>Beneficio #1: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2300" b="0" dirty="0" smtClean="0"/>
              <a:t>Canadá</a:t>
            </a:r>
            <a:r>
              <a:rPr lang="es-ES" sz="2400" dirty="0"/>
              <a:t> </a:t>
            </a:r>
            <a:r>
              <a:rPr lang="es-ES" sz="2400" b="0" dirty="0" smtClean="0"/>
              <a:t>disfruta de unos costes un 12,9</a:t>
            </a:r>
            <a:r>
              <a:rPr lang="es-ES" sz="2400" b="0" dirty="0"/>
              <a:t>% </a:t>
            </a:r>
            <a:r>
              <a:rPr lang="es-ES" sz="2400" b="0" dirty="0" smtClean="0"/>
              <a:t>más bajos que los de Estados Unidos</a:t>
            </a:r>
            <a:r>
              <a:rPr lang="es-ES" sz="2400" b="0" dirty="0"/>
              <a:t/>
            </a:r>
            <a:br>
              <a:rPr lang="es-ES" sz="2400" b="0" dirty="0"/>
            </a:br>
            <a:endParaRPr lang="es-ES" sz="2300" b="0" dirty="0" smtClean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09550" y="1119188"/>
            <a:ext cx="2749550" cy="4956175"/>
          </a:xfrm>
          <a:prstGeom prst="roundRect">
            <a:avLst>
              <a:gd name="adj" fmla="val 10644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2250" y="1636713"/>
            <a:ext cx="2698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sz="1500" smtClean="0">
                <a:cs typeface="Arial" charset="0"/>
              </a:rPr>
              <a:t>Investigación &amp; Desarrollo</a:t>
            </a:r>
            <a:endParaRPr lang="es-ES" sz="1500"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16275" y="1636713"/>
            <a:ext cx="266858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sz="1500" dirty="0" smtClean="0">
                <a:cs typeface="Arial" charset="0"/>
              </a:rPr>
              <a:t>Servicios corporativos y Tecnologías de la información </a:t>
            </a:r>
            <a:endParaRPr lang="es-ES" sz="1500" dirty="0"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59500" y="1636713"/>
            <a:ext cx="2660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sz="1500" smtClean="0">
                <a:cs typeface="Arial" charset="0"/>
              </a:rPr>
              <a:t>Fabricación</a:t>
            </a:r>
            <a:endParaRPr lang="es-ES" sz="1500">
              <a:cs typeface="Arial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276350"/>
            <a:ext cx="9177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/>
              <a:t>% Ventaja en Costes / Desventaja Relativa a los Estados Unidos</a:t>
            </a:r>
            <a:endParaRPr lang="es-ES" sz="1800" b="1" dirty="0"/>
          </a:p>
        </p:txBody>
      </p:sp>
      <p:graphicFrame>
        <p:nvGraphicFramePr>
          <p:cNvPr id="20490" name="Object 10"/>
          <p:cNvGraphicFramePr>
            <a:graphicFrameLocks/>
          </p:cNvGraphicFramePr>
          <p:nvPr/>
        </p:nvGraphicFramePr>
        <p:xfrm>
          <a:off x="280988" y="1809750"/>
          <a:ext cx="2543175" cy="3578225"/>
        </p:xfrm>
        <a:graphic>
          <a:graphicData uri="http://schemas.openxmlformats.org/presentationml/2006/ole">
            <p:oleObj spid="_x0000_s3254" name="Chart" r:id="rId4" imgW="2533802" imgH="3571951" progId="MSGraph.Chart.8">
              <p:embed followColorScheme="full"/>
            </p:oleObj>
          </a:graphicData>
        </a:graphic>
      </p:graphicFrame>
      <p:graphicFrame>
        <p:nvGraphicFramePr>
          <p:cNvPr id="20491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4531491"/>
              </p:ext>
            </p:extLst>
          </p:nvPr>
        </p:nvGraphicFramePr>
        <p:xfrm>
          <a:off x="3248025" y="2122487"/>
          <a:ext cx="2543175" cy="3578225"/>
        </p:xfrm>
        <a:graphic>
          <a:graphicData uri="http://schemas.openxmlformats.org/presentationml/2006/ole">
            <p:oleObj spid="_x0000_s3255" name="Chart" r:id="rId5" imgW="2533802" imgH="3571951" progId="MSGraph.Chart.8">
              <p:embed followColorScheme="full"/>
            </p:oleObj>
          </a:graphicData>
        </a:graphic>
      </p:graphicFrame>
      <p:graphicFrame>
        <p:nvGraphicFramePr>
          <p:cNvPr id="20492" name="Object 12"/>
          <p:cNvGraphicFramePr>
            <a:graphicFrameLocks/>
          </p:cNvGraphicFramePr>
          <p:nvPr/>
        </p:nvGraphicFramePr>
        <p:xfrm>
          <a:off x="6188075" y="1787525"/>
          <a:ext cx="2543175" cy="3578225"/>
        </p:xfrm>
        <a:graphic>
          <a:graphicData uri="http://schemas.openxmlformats.org/presentationml/2006/ole">
            <p:oleObj spid="_x0000_s3256" name="Chart" r:id="rId6" imgW="2533802" imgH="3571951" progId="MSGraph.Chart.8">
              <p:embed followColorScheme="full"/>
            </p:oleObj>
          </a:graphicData>
        </a:graphic>
      </p:graphicFrame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57188" y="4176713"/>
            <a:ext cx="2095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38.9%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08013" y="4176713"/>
            <a:ext cx="2095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18.7%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860425" y="4176713"/>
            <a:ext cx="2095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16.3%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112838" y="4176713"/>
            <a:ext cx="2095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12.9%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365250" y="4176713"/>
            <a:ext cx="16827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6.2%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576388" y="4176713"/>
            <a:ext cx="16827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2.9%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1787525" y="4176713"/>
            <a:ext cx="16827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0.0%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998663" y="4176713"/>
            <a:ext cx="19208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-6.8%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233613" y="4176713"/>
            <a:ext cx="2333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-10.8%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509838" y="4176713"/>
            <a:ext cx="2333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-16.4%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346450" y="4176713"/>
            <a:ext cx="209550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38.6%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613150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9.8%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84016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2.2%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4067175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1.7%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294188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1.2%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451961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0.0%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997450" y="4176713"/>
            <a:ext cx="192088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-6.4%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248275" y="4176713"/>
            <a:ext cx="192088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-9.7%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499100" y="4176713"/>
            <a:ext cx="233363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-13.7%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4746625" y="4176713"/>
            <a:ext cx="192088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-4.1%</a:t>
            </a: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6254750" y="4176713"/>
            <a:ext cx="209550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13.7%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653256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3.7%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6770688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2.6%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700881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2.1%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7246938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1.6%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748506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1.5%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7723188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1.0%</a:t>
            </a: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7961313" y="4176713"/>
            <a:ext cx="168275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latin typeface="Arial Narrow" pitchFamily="34" charset="0"/>
              </a:rPr>
              <a:t>0.0%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8461375" y="4176713"/>
            <a:ext cx="192088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-6.0%</a:t>
            </a: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8199438" y="4176713"/>
            <a:ext cx="192087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chemeClr val="accent1"/>
                </a:solidFill>
                <a:latin typeface="Arial Narrow" pitchFamily="34" charset="0"/>
              </a:rPr>
              <a:t>-0.9%</a:t>
            </a: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328613" y="4321175"/>
            <a:ext cx="2438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3292475" y="4321175"/>
            <a:ext cx="2438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6227763" y="4321175"/>
            <a:ext cx="2438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 rot="-5400000">
            <a:off x="1650207" y="3147219"/>
            <a:ext cx="51435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BASELINE</a:t>
            </a:r>
            <a:endParaRPr lang="en-US" sz="1800" b="1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 rot="-5400000">
            <a:off x="4383882" y="3147219"/>
            <a:ext cx="51435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BASELINE</a:t>
            </a:r>
            <a:endParaRPr lang="en-US" sz="1800" b="1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 rot="-5400000">
            <a:off x="7803357" y="3147219"/>
            <a:ext cx="51435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BASELINE</a:t>
            </a:r>
            <a:endParaRPr lang="en-US" sz="1800" b="1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11163" y="5329238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 dirty="0">
                <a:cs typeface="Arial" charset="0"/>
              </a:rPr>
              <a:t>+12.9%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3402013" y="5338763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 dirty="0">
                <a:cs typeface="Arial" charset="0"/>
              </a:rPr>
              <a:t>+9.8%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6354763" y="5329238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 dirty="0">
                <a:cs typeface="Arial" charset="0"/>
              </a:rPr>
              <a:t>+3.7%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04800" y="63246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</a:t>
            </a:r>
            <a:r>
              <a:rPr lang="en-US" sz="900" dirty="0" smtClean="0">
                <a:cs typeface="Arial" charset="0"/>
              </a:rPr>
              <a:t> </a:t>
            </a:r>
            <a:r>
              <a:rPr lang="en-US" sz="900" dirty="0">
                <a:cs typeface="Arial" charset="0"/>
              </a:rPr>
              <a:t>KPMG. </a:t>
            </a:r>
            <a:r>
              <a:rPr lang="en-US" sz="900" i="1" dirty="0">
                <a:cs typeface="Arial" charset="0"/>
              </a:rPr>
              <a:t>Competitive Alternatives 2010.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30755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 flipH="1">
            <a:off x="4684713" y="2078038"/>
            <a:ext cx="3600450" cy="1428750"/>
          </a:xfrm>
          <a:custGeom>
            <a:avLst/>
            <a:gdLst>
              <a:gd name="T0" fmla="*/ 2147483647 w 1409"/>
              <a:gd name="T1" fmla="*/ 0 h 489"/>
              <a:gd name="T2" fmla="*/ 0 w 1409"/>
              <a:gd name="T3" fmla="*/ 0 h 489"/>
              <a:gd name="T4" fmla="*/ 0 w 1409"/>
              <a:gd name="T5" fmla="*/ 2147483647 h 489"/>
              <a:gd name="T6" fmla="*/ 2147483647 w 1409"/>
              <a:gd name="T7" fmla="*/ 2147483647 h 489"/>
              <a:gd name="T8" fmla="*/ 2147483647 w 1409"/>
              <a:gd name="T9" fmla="*/ 2147483647 h 489"/>
              <a:gd name="T10" fmla="*/ 2147483647 w 1409"/>
              <a:gd name="T11" fmla="*/ 2147483647 h 489"/>
              <a:gd name="T12" fmla="*/ 2147483647 w 1409"/>
              <a:gd name="T13" fmla="*/ 0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9" h="489">
                <a:moveTo>
                  <a:pt x="13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cubicBezTo>
                  <a:pt x="1327" y="489"/>
                  <a:pt x="1327" y="489"/>
                  <a:pt x="1327" y="489"/>
                </a:cubicBezTo>
                <a:cubicBezTo>
                  <a:pt x="1372" y="489"/>
                  <a:pt x="1409" y="453"/>
                  <a:pt x="1409" y="408"/>
                </a:cubicBezTo>
                <a:cubicBezTo>
                  <a:pt x="1409" y="81"/>
                  <a:pt x="1409" y="81"/>
                  <a:pt x="1409" y="81"/>
                </a:cubicBezTo>
                <a:cubicBezTo>
                  <a:pt x="1409" y="36"/>
                  <a:pt x="1372" y="0"/>
                  <a:pt x="1327" y="0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796925" y="2101057"/>
            <a:ext cx="3600450" cy="1428750"/>
          </a:xfrm>
          <a:custGeom>
            <a:avLst/>
            <a:gdLst>
              <a:gd name="T0" fmla="*/ 2147483647 w 1409"/>
              <a:gd name="T1" fmla="*/ 0 h 489"/>
              <a:gd name="T2" fmla="*/ 0 w 1409"/>
              <a:gd name="T3" fmla="*/ 0 h 489"/>
              <a:gd name="T4" fmla="*/ 0 w 1409"/>
              <a:gd name="T5" fmla="*/ 2147483647 h 489"/>
              <a:gd name="T6" fmla="*/ 2147483647 w 1409"/>
              <a:gd name="T7" fmla="*/ 2147483647 h 489"/>
              <a:gd name="T8" fmla="*/ 2147483647 w 1409"/>
              <a:gd name="T9" fmla="*/ 2147483647 h 489"/>
              <a:gd name="T10" fmla="*/ 2147483647 w 1409"/>
              <a:gd name="T11" fmla="*/ 2147483647 h 489"/>
              <a:gd name="T12" fmla="*/ 2147483647 w 1409"/>
              <a:gd name="T13" fmla="*/ 0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9" h="489">
                <a:moveTo>
                  <a:pt x="13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cubicBezTo>
                  <a:pt x="1327" y="489"/>
                  <a:pt x="1327" y="489"/>
                  <a:pt x="1327" y="489"/>
                </a:cubicBezTo>
                <a:cubicBezTo>
                  <a:pt x="1372" y="489"/>
                  <a:pt x="1409" y="453"/>
                  <a:pt x="1409" y="408"/>
                </a:cubicBezTo>
                <a:cubicBezTo>
                  <a:pt x="1409" y="81"/>
                  <a:pt x="1409" y="81"/>
                  <a:pt x="1409" y="81"/>
                </a:cubicBezTo>
                <a:cubicBezTo>
                  <a:pt x="1409" y="36"/>
                  <a:pt x="1372" y="0"/>
                  <a:pt x="1327" y="0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822325" y="3824288"/>
            <a:ext cx="3600450" cy="1428750"/>
          </a:xfrm>
          <a:custGeom>
            <a:avLst/>
            <a:gdLst>
              <a:gd name="T0" fmla="*/ 2147483647 w 1409"/>
              <a:gd name="T1" fmla="*/ 0 h 489"/>
              <a:gd name="T2" fmla="*/ 0 w 1409"/>
              <a:gd name="T3" fmla="*/ 0 h 489"/>
              <a:gd name="T4" fmla="*/ 0 w 1409"/>
              <a:gd name="T5" fmla="*/ 2147483647 h 489"/>
              <a:gd name="T6" fmla="*/ 2147483647 w 1409"/>
              <a:gd name="T7" fmla="*/ 2147483647 h 489"/>
              <a:gd name="T8" fmla="*/ 2147483647 w 1409"/>
              <a:gd name="T9" fmla="*/ 2147483647 h 489"/>
              <a:gd name="T10" fmla="*/ 2147483647 w 1409"/>
              <a:gd name="T11" fmla="*/ 2147483647 h 489"/>
              <a:gd name="T12" fmla="*/ 2147483647 w 1409"/>
              <a:gd name="T13" fmla="*/ 0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9" h="489">
                <a:moveTo>
                  <a:pt x="13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cubicBezTo>
                  <a:pt x="1327" y="489"/>
                  <a:pt x="1327" y="489"/>
                  <a:pt x="1327" y="489"/>
                </a:cubicBezTo>
                <a:cubicBezTo>
                  <a:pt x="1372" y="489"/>
                  <a:pt x="1409" y="453"/>
                  <a:pt x="1409" y="408"/>
                </a:cubicBezTo>
                <a:cubicBezTo>
                  <a:pt x="1409" y="81"/>
                  <a:pt x="1409" y="81"/>
                  <a:pt x="1409" y="81"/>
                </a:cubicBezTo>
                <a:cubicBezTo>
                  <a:pt x="1409" y="36"/>
                  <a:pt x="1372" y="0"/>
                  <a:pt x="1327" y="0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232188"/>
            <a:ext cx="8686800" cy="1832040"/>
          </a:xfrm>
        </p:spPr>
        <p:txBody>
          <a:bodyPr/>
          <a:lstStyle/>
          <a:p>
            <a:pPr eaLnBrk="1" hangingPunct="1"/>
            <a:r>
              <a:rPr lang="es-ES" sz="2600" dirty="0" smtClean="0"/>
              <a:t/>
            </a:r>
            <a:br>
              <a:rPr lang="es-ES" sz="2600" dirty="0" smtClean="0"/>
            </a:br>
            <a:r>
              <a:rPr lang="es-ES" sz="2600" dirty="0" smtClean="0"/>
              <a:t>Beneficio #1: </a:t>
            </a:r>
            <a:br>
              <a:rPr lang="es-ES" sz="2600" dirty="0" smtClean="0"/>
            </a:br>
            <a:r>
              <a:rPr lang="es-ES" sz="2600" b="0" dirty="0" smtClean="0"/>
              <a:t>Canadá cuenta con costes muy inferiores a los de los otros países del G7</a:t>
            </a:r>
            <a:r>
              <a:rPr lang="es-ES" sz="2600" dirty="0" smtClean="0"/>
              <a:t/>
            </a:r>
            <a:br>
              <a:rPr lang="es-ES" sz="2600" dirty="0" smtClean="0"/>
            </a:br>
            <a:endParaRPr lang="es-ES" sz="2900" b="0" dirty="0" smtClean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926013" y="2671763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cs typeface="Arial" charset="0"/>
              </a:rPr>
              <a:t>+4.8%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397375" y="2336800"/>
            <a:ext cx="3198812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200" b="1">
                <a:solidFill>
                  <a:schemeClr val="accent2"/>
                </a:solidFill>
              </a:rPr>
              <a:t> </a:t>
            </a:r>
            <a:r>
              <a:rPr lang="es-ES" sz="2200" b="1" smtClean="0">
                <a:solidFill>
                  <a:schemeClr val="accent2"/>
                </a:solidFill>
              </a:rPr>
              <a:t>  Dispositivos Médicos </a:t>
            </a:r>
            <a:endParaRPr lang="es-ES" sz="2200" b="1">
              <a:solidFill>
                <a:schemeClr val="accent2"/>
              </a:solidFill>
            </a:endParaRPr>
          </a:p>
        </p:txBody>
      </p:sp>
      <p:pic>
        <p:nvPicPr>
          <p:cNvPr id="21512" name="Picture 8" descr="Germany larg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" y="2017713"/>
            <a:ext cx="15811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Freeform 9"/>
          <p:cNvSpPr>
            <a:spLocks/>
          </p:cNvSpPr>
          <p:nvPr/>
        </p:nvSpPr>
        <p:spPr bwMode="auto">
          <a:xfrm flipH="1">
            <a:off x="4684713" y="3824288"/>
            <a:ext cx="3600450" cy="1428750"/>
          </a:xfrm>
          <a:custGeom>
            <a:avLst/>
            <a:gdLst>
              <a:gd name="T0" fmla="*/ 2147483647 w 1409"/>
              <a:gd name="T1" fmla="*/ 0 h 489"/>
              <a:gd name="T2" fmla="*/ 0 w 1409"/>
              <a:gd name="T3" fmla="*/ 0 h 489"/>
              <a:gd name="T4" fmla="*/ 0 w 1409"/>
              <a:gd name="T5" fmla="*/ 2147483647 h 489"/>
              <a:gd name="T6" fmla="*/ 2147483647 w 1409"/>
              <a:gd name="T7" fmla="*/ 2147483647 h 489"/>
              <a:gd name="T8" fmla="*/ 2147483647 w 1409"/>
              <a:gd name="T9" fmla="*/ 2147483647 h 489"/>
              <a:gd name="T10" fmla="*/ 2147483647 w 1409"/>
              <a:gd name="T11" fmla="*/ 2147483647 h 489"/>
              <a:gd name="T12" fmla="*/ 2147483647 w 1409"/>
              <a:gd name="T13" fmla="*/ 0 h 4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9" h="489">
                <a:moveTo>
                  <a:pt x="13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cubicBezTo>
                  <a:pt x="1327" y="489"/>
                  <a:pt x="1327" y="489"/>
                  <a:pt x="1327" y="489"/>
                </a:cubicBezTo>
                <a:cubicBezTo>
                  <a:pt x="1372" y="489"/>
                  <a:pt x="1409" y="453"/>
                  <a:pt x="1409" y="408"/>
                </a:cubicBezTo>
                <a:cubicBezTo>
                  <a:pt x="1409" y="81"/>
                  <a:pt x="1409" y="81"/>
                  <a:pt x="1409" y="81"/>
                </a:cubicBezTo>
                <a:cubicBezTo>
                  <a:pt x="1409" y="36"/>
                  <a:pt x="1372" y="0"/>
                  <a:pt x="1327" y="0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21514" name="Picture 10" descr="Japan_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" y="3773488"/>
            <a:ext cx="15811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US flag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011363"/>
            <a:ext cx="1600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Italy_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786188"/>
            <a:ext cx="15811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906588" y="2671763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>
                <a:solidFill>
                  <a:srgbClr val="E6BA00"/>
                </a:solidFill>
                <a:cs typeface="Arial" charset="0"/>
              </a:rPr>
              <a:t>+3.6%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906588" y="2336800"/>
            <a:ext cx="2487612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200" b="1" smtClean="0">
                <a:solidFill>
                  <a:srgbClr val="E6BA00"/>
                </a:solidFill>
              </a:rPr>
              <a:t>Automotor</a:t>
            </a:r>
            <a:endParaRPr lang="es-ES" sz="2200" b="1">
              <a:solidFill>
                <a:srgbClr val="E6BA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906588" y="4383088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>
                <a:solidFill>
                  <a:srgbClr val="BE0025"/>
                </a:solidFill>
                <a:cs typeface="Arial" charset="0"/>
              </a:rPr>
              <a:t>+30.5%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906588" y="4076700"/>
            <a:ext cx="2487612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200" b="1" smtClean="0">
                <a:solidFill>
                  <a:srgbClr val="BE0025"/>
                </a:solidFill>
              </a:rPr>
              <a:t>Biotecnología</a:t>
            </a:r>
            <a:endParaRPr lang="es-ES" sz="2200" b="1">
              <a:solidFill>
                <a:srgbClr val="BE0025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926013" y="4383088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000" b="1">
                <a:solidFill>
                  <a:srgbClr val="008D45"/>
                </a:solidFill>
                <a:cs typeface="Arial" charset="0"/>
              </a:rPr>
              <a:t>+21.5%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713287" y="4076700"/>
            <a:ext cx="2716213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200" b="1" smtClean="0">
                <a:solidFill>
                  <a:srgbClr val="008D45"/>
                </a:solidFill>
              </a:rPr>
              <a:t>Diseño de Software</a:t>
            </a:r>
            <a:endParaRPr lang="es-ES" sz="2200" b="1">
              <a:solidFill>
                <a:srgbClr val="008D45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</a:t>
            </a:r>
            <a:r>
              <a:rPr lang="en-US" sz="900" dirty="0" smtClean="0">
                <a:cs typeface="Arial" charset="0"/>
              </a:rPr>
              <a:t> </a:t>
            </a:r>
            <a:r>
              <a:rPr lang="en-US" sz="900" dirty="0">
                <a:cs typeface="Arial" charset="0"/>
              </a:rPr>
              <a:t>KPMG. </a:t>
            </a:r>
            <a:r>
              <a:rPr lang="en-US" sz="900" i="1" dirty="0">
                <a:cs typeface="Arial" charset="0"/>
              </a:rPr>
              <a:t>Competitive Alternatives 2010.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9330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631"/>
            <a:ext cx="8550275" cy="785600"/>
          </a:xfrm>
        </p:spPr>
        <p:txBody>
          <a:bodyPr/>
          <a:lstStyle/>
          <a:p>
            <a:pPr eaLnBrk="1" hangingPunct="1"/>
            <a:r>
              <a:rPr lang="es-ES" sz="2600" dirty="0" smtClean="0"/>
              <a:t>Beneficio #2:</a:t>
            </a:r>
            <a:r>
              <a:rPr lang="es-E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s-ES" sz="2300" b="0" dirty="0" smtClean="0"/>
              <a:t>Canadá le ofrece a su empresa fabricación libre de impuestos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11200" y="3106738"/>
            <a:ext cx="5135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dirty="0"/>
              <a:t>En el presupuesto de 2010, el </a:t>
            </a:r>
            <a:r>
              <a:rPr lang="es-ES" dirty="0" smtClean="0"/>
              <a:t>gobierno </a:t>
            </a:r>
            <a:r>
              <a:rPr lang="es-ES" dirty="0"/>
              <a:t>de Canadá anunció que Canadá eliminará todos los </a:t>
            </a:r>
            <a:r>
              <a:rPr lang="es-ES" dirty="0" smtClean="0"/>
              <a:t>impuestos sobre los costes de fabricación, maquinaria </a:t>
            </a:r>
            <a:r>
              <a:rPr lang="es-ES" dirty="0"/>
              <a:t>y </a:t>
            </a:r>
            <a:r>
              <a:rPr lang="es-ES" dirty="0" smtClean="0"/>
              <a:t>equipos </a:t>
            </a:r>
            <a:r>
              <a:rPr lang="es-ES" dirty="0"/>
              <a:t>para el año 2015</a:t>
            </a:r>
            <a:r>
              <a:rPr lang="en-US" dirty="0" smtClean="0"/>
              <a:t>. </a:t>
            </a:r>
            <a:r>
              <a:rPr lang="es-ES" dirty="0" smtClean="0"/>
              <a:t>Canadá es </a:t>
            </a:r>
            <a:r>
              <a:rPr lang="es-ES" sz="2400" b="1" dirty="0" smtClean="0">
                <a:solidFill>
                  <a:schemeClr val="accent1"/>
                </a:solidFill>
              </a:rPr>
              <a:t>el primer país del G20 en adoptar esta medida.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38052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2400" b="1">
                <a:solidFill>
                  <a:schemeClr val="accent2"/>
                </a:solidFill>
                <a:cs typeface="Arial" charset="0"/>
              </a:rPr>
              <a:t>0%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</a:t>
            </a:r>
            <a:r>
              <a:rPr lang="en-US" sz="900" dirty="0" smtClean="0">
                <a:cs typeface="Arial" charset="0"/>
              </a:rPr>
              <a:t> </a:t>
            </a:r>
            <a:r>
              <a:rPr lang="en-US" sz="900" dirty="0">
                <a:cs typeface="Arial" charset="0"/>
              </a:rPr>
              <a:t>Government of Canada. </a:t>
            </a:r>
            <a:r>
              <a:rPr lang="en-US" sz="900" i="1" dirty="0">
                <a:cs typeface="Arial" charset="0"/>
              </a:rPr>
              <a:t>The Federal</a:t>
            </a:r>
            <a:r>
              <a:rPr lang="en-US" sz="900" dirty="0">
                <a:cs typeface="Arial" charset="0"/>
              </a:rPr>
              <a:t> </a:t>
            </a:r>
            <a:r>
              <a:rPr lang="en-US" sz="900" i="1" dirty="0">
                <a:cs typeface="Arial" charset="0"/>
              </a:rPr>
              <a:t>Budget 2010.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4144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-50583"/>
            <a:ext cx="8718550" cy="1518108"/>
          </a:xfrm>
        </p:spPr>
        <p:txBody>
          <a:bodyPr/>
          <a:lstStyle/>
          <a:p>
            <a:pPr eaLnBrk="1" hangingPunct="1"/>
            <a:r>
              <a:rPr lang="es-ES" sz="2600" dirty="0" smtClean="0"/>
              <a:t>Beneficio #3:</a:t>
            </a:r>
            <a:r>
              <a:rPr lang="es-E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sz="2800" b="0" dirty="0" smtClean="0"/>
              <a:t>Porcentaje impositivo sobre $100 millones en importaciones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2300" b="0" dirty="0" smtClean="0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197643" y="1214438"/>
            <a:ext cx="8524875" cy="4768850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04825" y="5945188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</a:t>
            </a:r>
            <a:r>
              <a:rPr lang="en-US" sz="900" dirty="0" smtClean="0">
                <a:cs typeface="Arial" charset="0"/>
              </a:rPr>
              <a:t> </a:t>
            </a:r>
            <a:r>
              <a:rPr lang="en-US" sz="900" dirty="0">
                <a:cs typeface="Arial" charset="0"/>
              </a:rPr>
              <a:t>Finance Canada. The Federal Budget, and World Trade Organization. Trade Profiles – October 2010.</a:t>
            </a:r>
          </a:p>
        </p:txBody>
      </p:sp>
      <p:graphicFrame>
        <p:nvGraphicFramePr>
          <p:cNvPr id="23557" name="Object 5"/>
          <p:cNvGraphicFramePr>
            <a:graphicFrameLocks/>
          </p:cNvGraphicFramePr>
          <p:nvPr/>
        </p:nvGraphicFramePr>
        <p:xfrm>
          <a:off x="509588" y="1812925"/>
          <a:ext cx="7964487" cy="3376613"/>
        </p:xfrm>
        <a:graphic>
          <a:graphicData uri="http://schemas.openxmlformats.org/presentationml/2006/ole">
            <p:oleObj spid="_x0000_s4157" name="Chart" r:id="rId4" imgW="7944002" imgH="3372002" progId="MSGraph.Chart.8">
              <p:embed followColorScheme="full"/>
            </p:oleObj>
          </a:graphicData>
        </a:graphic>
      </p:graphicFrame>
      <p:pic>
        <p:nvPicPr>
          <p:cNvPr id="23558" name="Picture 6" descr="US flag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anada flag 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75" y="4784725"/>
            <a:ext cx="622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US flag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013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Canada flag 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784725"/>
            <a:ext cx="622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US flag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Canada flag 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7863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84725"/>
            <a:ext cx="6223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84250" y="5518150"/>
            <a:ext cx="18288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sz="1300" b="1" smtClean="0">
                <a:cs typeface="Arial" charset="0"/>
              </a:rPr>
              <a:t>Equipo de Transporte</a:t>
            </a:r>
            <a:endParaRPr lang="es-ES" sz="1300" b="1">
              <a:cs typeface="Arial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636963" y="5518150"/>
            <a:ext cx="1752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sz="1300" b="1" smtClean="0">
                <a:cs typeface="Arial" charset="0"/>
              </a:rPr>
              <a:t>Maquinaria Eléctrica</a:t>
            </a:r>
            <a:endParaRPr lang="es-ES" sz="1300" b="1">
              <a:cs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867400" y="5518149"/>
            <a:ext cx="25590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sz="1300" b="1" smtClean="0">
                <a:cs typeface="Arial" charset="0"/>
              </a:rPr>
              <a:t>Maquinaria No- Eléctrica</a:t>
            </a:r>
            <a:endParaRPr lang="es-ES" sz="1300" b="1">
              <a:cs typeface="Arial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92150" y="1341929"/>
            <a:ext cx="75358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 sz="1800" b="1" dirty="0" smtClean="0"/>
              <a:t>Porcentaje </a:t>
            </a:r>
            <a:r>
              <a:rPr lang="es-ES" sz="1800" b="1" dirty="0"/>
              <a:t>de </a:t>
            </a:r>
            <a:r>
              <a:rPr lang="es-ES" sz="1800" b="1" dirty="0" smtClean="0"/>
              <a:t>impuestos MNF por cada $100 </a:t>
            </a:r>
            <a:r>
              <a:rPr lang="es-ES" sz="1800" b="1" dirty="0"/>
              <a:t>millones </a:t>
            </a:r>
            <a:r>
              <a:rPr lang="es-ES" sz="1800" b="1" dirty="0" smtClean="0"/>
              <a:t>en </a:t>
            </a:r>
            <a:r>
              <a:rPr lang="es-ES" sz="1800" b="1" dirty="0"/>
              <a:t>importaciones</a:t>
            </a:r>
          </a:p>
          <a:p>
            <a:pPr algn="l">
              <a:lnSpc>
                <a:spcPct val="90000"/>
              </a:lnSpc>
            </a:pPr>
            <a:r>
              <a:rPr lang="es-ES" sz="1400" dirty="0" smtClean="0"/>
              <a:t>$ millones</a:t>
            </a:r>
            <a:endParaRPr lang="es-ES" sz="1400" dirty="0"/>
          </a:p>
        </p:txBody>
      </p:sp>
      <p:sp>
        <p:nvSpPr>
          <p:cNvPr id="19" name="Rectangle 18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5432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0" y="1512888"/>
            <a:ext cx="7778750" cy="977900"/>
          </a:xfrm>
          <a:custGeom>
            <a:avLst/>
            <a:gdLst>
              <a:gd name="T0" fmla="*/ 14880 w 14880"/>
              <a:gd name="T1" fmla="*/ 387 h 2320"/>
              <a:gd name="T2" fmla="*/ 14880 w 14880"/>
              <a:gd name="T3" fmla="*/ 1934 h 2320"/>
              <a:gd name="T4" fmla="*/ 14880 w 14880"/>
              <a:gd name="T5" fmla="*/ 1934 h 2320"/>
              <a:gd name="T6" fmla="*/ 14494 w 14880"/>
              <a:gd name="T7" fmla="*/ 2320 h 2320"/>
              <a:gd name="T8" fmla="*/ 14494 w 14880"/>
              <a:gd name="T9" fmla="*/ 2320 h 2320"/>
              <a:gd name="T10" fmla="*/ 14494 w 14880"/>
              <a:gd name="T11" fmla="*/ 2320 h 2320"/>
              <a:gd name="T12" fmla="*/ 0 w 14880"/>
              <a:gd name="T13" fmla="*/ 2320 h 2320"/>
              <a:gd name="T14" fmla="*/ 0 w 14880"/>
              <a:gd name="T15" fmla="*/ 2320 h 2320"/>
              <a:gd name="T16" fmla="*/ 0 w 14880"/>
              <a:gd name="T17" fmla="*/ 0 h 2320"/>
              <a:gd name="T18" fmla="*/ 0 w 14880"/>
              <a:gd name="T19" fmla="*/ 0 h 2320"/>
              <a:gd name="T20" fmla="*/ 14494 w 14880"/>
              <a:gd name="T21" fmla="*/ 0 h 2320"/>
              <a:gd name="T22" fmla="*/ 14494 w 14880"/>
              <a:gd name="T23" fmla="*/ 0 h 2320"/>
              <a:gd name="T24" fmla="*/ 14880 w 14880"/>
              <a:gd name="T25" fmla="*/ 387 h 2320"/>
              <a:gd name="T26" fmla="*/ 14880 w 14880"/>
              <a:gd name="T27" fmla="*/ 387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14494" y="2320"/>
                </a:lnTo>
                <a:lnTo>
                  <a:pt x="0" y="2320"/>
                </a:lnTo>
                <a:lnTo>
                  <a:pt x="0" y="2320"/>
                </a:lnTo>
                <a:lnTo>
                  <a:pt x="0" y="0"/>
                </a:lnTo>
                <a:lnTo>
                  <a:pt x="0" y="0"/>
                </a:lnTo>
                <a:lnTo>
                  <a:pt x="14494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Temas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resentación</a:t>
            </a:r>
            <a:endParaRPr lang="en-US" dirty="0" smtClean="0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0" y="2686050"/>
            <a:ext cx="7778750" cy="977900"/>
          </a:xfrm>
          <a:custGeom>
            <a:avLst/>
            <a:gdLst>
              <a:gd name="T0" fmla="*/ 14880 w 14880"/>
              <a:gd name="T1" fmla="*/ 387 h 2320"/>
              <a:gd name="T2" fmla="*/ 14880 w 14880"/>
              <a:gd name="T3" fmla="*/ 1934 h 2320"/>
              <a:gd name="T4" fmla="*/ 14880 w 14880"/>
              <a:gd name="T5" fmla="*/ 1934 h 2320"/>
              <a:gd name="T6" fmla="*/ 14494 w 14880"/>
              <a:gd name="T7" fmla="*/ 2320 h 2320"/>
              <a:gd name="T8" fmla="*/ 14494 w 14880"/>
              <a:gd name="T9" fmla="*/ 2320 h 2320"/>
              <a:gd name="T10" fmla="*/ 14494 w 14880"/>
              <a:gd name="T11" fmla="*/ 2320 h 2320"/>
              <a:gd name="T12" fmla="*/ 0 w 14880"/>
              <a:gd name="T13" fmla="*/ 2320 h 2320"/>
              <a:gd name="T14" fmla="*/ 0 w 14880"/>
              <a:gd name="T15" fmla="*/ 2320 h 2320"/>
              <a:gd name="T16" fmla="*/ 0 w 14880"/>
              <a:gd name="T17" fmla="*/ 0 h 2320"/>
              <a:gd name="T18" fmla="*/ 0 w 14880"/>
              <a:gd name="T19" fmla="*/ 0 h 2320"/>
              <a:gd name="T20" fmla="*/ 14494 w 14880"/>
              <a:gd name="T21" fmla="*/ 0 h 2320"/>
              <a:gd name="T22" fmla="*/ 14494 w 14880"/>
              <a:gd name="T23" fmla="*/ 0 h 2320"/>
              <a:gd name="T24" fmla="*/ 14880 w 14880"/>
              <a:gd name="T25" fmla="*/ 387 h 2320"/>
              <a:gd name="T26" fmla="*/ 14880 w 14880"/>
              <a:gd name="T27" fmla="*/ 387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14494" y="2320"/>
                </a:lnTo>
                <a:lnTo>
                  <a:pt x="0" y="2320"/>
                </a:lnTo>
                <a:lnTo>
                  <a:pt x="0" y="2320"/>
                </a:lnTo>
                <a:lnTo>
                  <a:pt x="0" y="0"/>
                </a:lnTo>
                <a:lnTo>
                  <a:pt x="0" y="0"/>
                </a:lnTo>
                <a:lnTo>
                  <a:pt x="14494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0" y="3859213"/>
            <a:ext cx="7778750" cy="977900"/>
          </a:xfrm>
          <a:custGeom>
            <a:avLst/>
            <a:gdLst>
              <a:gd name="T0" fmla="*/ 14880 w 14880"/>
              <a:gd name="T1" fmla="*/ 387 h 2320"/>
              <a:gd name="T2" fmla="*/ 14880 w 14880"/>
              <a:gd name="T3" fmla="*/ 1934 h 2320"/>
              <a:gd name="T4" fmla="*/ 14880 w 14880"/>
              <a:gd name="T5" fmla="*/ 1934 h 2320"/>
              <a:gd name="T6" fmla="*/ 14494 w 14880"/>
              <a:gd name="T7" fmla="*/ 2320 h 2320"/>
              <a:gd name="T8" fmla="*/ 14494 w 14880"/>
              <a:gd name="T9" fmla="*/ 2320 h 2320"/>
              <a:gd name="T10" fmla="*/ 14494 w 14880"/>
              <a:gd name="T11" fmla="*/ 2320 h 2320"/>
              <a:gd name="T12" fmla="*/ 0 w 14880"/>
              <a:gd name="T13" fmla="*/ 2320 h 2320"/>
              <a:gd name="T14" fmla="*/ 0 w 14880"/>
              <a:gd name="T15" fmla="*/ 2320 h 2320"/>
              <a:gd name="T16" fmla="*/ 0 w 14880"/>
              <a:gd name="T17" fmla="*/ 0 h 2320"/>
              <a:gd name="T18" fmla="*/ 0 w 14880"/>
              <a:gd name="T19" fmla="*/ 0 h 2320"/>
              <a:gd name="T20" fmla="*/ 14494 w 14880"/>
              <a:gd name="T21" fmla="*/ 0 h 2320"/>
              <a:gd name="T22" fmla="*/ 14494 w 14880"/>
              <a:gd name="T23" fmla="*/ 0 h 2320"/>
              <a:gd name="T24" fmla="*/ 14880 w 14880"/>
              <a:gd name="T25" fmla="*/ 387 h 2320"/>
              <a:gd name="T26" fmla="*/ 14880 w 14880"/>
              <a:gd name="T27" fmla="*/ 387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14494" y="2320"/>
                </a:lnTo>
                <a:lnTo>
                  <a:pt x="0" y="2320"/>
                </a:lnTo>
                <a:lnTo>
                  <a:pt x="0" y="2320"/>
                </a:lnTo>
                <a:lnTo>
                  <a:pt x="0" y="0"/>
                </a:lnTo>
                <a:lnTo>
                  <a:pt x="0" y="0"/>
                </a:lnTo>
                <a:lnTo>
                  <a:pt x="14494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0" y="5033963"/>
            <a:ext cx="7778750" cy="977900"/>
          </a:xfrm>
          <a:custGeom>
            <a:avLst/>
            <a:gdLst>
              <a:gd name="T0" fmla="*/ 14880 w 14880"/>
              <a:gd name="T1" fmla="*/ 387 h 2320"/>
              <a:gd name="T2" fmla="*/ 14880 w 14880"/>
              <a:gd name="T3" fmla="*/ 1934 h 2320"/>
              <a:gd name="T4" fmla="*/ 14880 w 14880"/>
              <a:gd name="T5" fmla="*/ 1934 h 2320"/>
              <a:gd name="T6" fmla="*/ 14494 w 14880"/>
              <a:gd name="T7" fmla="*/ 2320 h 2320"/>
              <a:gd name="T8" fmla="*/ 14494 w 14880"/>
              <a:gd name="T9" fmla="*/ 2320 h 2320"/>
              <a:gd name="T10" fmla="*/ 14494 w 14880"/>
              <a:gd name="T11" fmla="*/ 2320 h 2320"/>
              <a:gd name="T12" fmla="*/ 0 w 14880"/>
              <a:gd name="T13" fmla="*/ 2320 h 2320"/>
              <a:gd name="T14" fmla="*/ 0 w 14880"/>
              <a:gd name="T15" fmla="*/ 2320 h 2320"/>
              <a:gd name="T16" fmla="*/ 0 w 14880"/>
              <a:gd name="T17" fmla="*/ 0 h 2320"/>
              <a:gd name="T18" fmla="*/ 0 w 14880"/>
              <a:gd name="T19" fmla="*/ 0 h 2320"/>
              <a:gd name="T20" fmla="*/ 14494 w 14880"/>
              <a:gd name="T21" fmla="*/ 0 h 2320"/>
              <a:gd name="T22" fmla="*/ 14494 w 14880"/>
              <a:gd name="T23" fmla="*/ 0 h 2320"/>
              <a:gd name="T24" fmla="*/ 14880 w 14880"/>
              <a:gd name="T25" fmla="*/ 387 h 2320"/>
              <a:gd name="T26" fmla="*/ 14880 w 14880"/>
              <a:gd name="T27" fmla="*/ 387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14494" y="2320"/>
                </a:lnTo>
                <a:lnTo>
                  <a:pt x="0" y="2320"/>
                </a:lnTo>
                <a:lnTo>
                  <a:pt x="0" y="2320"/>
                </a:lnTo>
                <a:lnTo>
                  <a:pt x="0" y="0"/>
                </a:lnTo>
                <a:lnTo>
                  <a:pt x="0" y="0"/>
                </a:lnTo>
                <a:lnTo>
                  <a:pt x="14494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69988" y="1717675"/>
            <a:ext cx="53213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¿</a:t>
            </a:r>
            <a:r>
              <a:rPr lang="en-US" b="1" err="1">
                <a:solidFill>
                  <a:schemeClr val="bg1"/>
                </a:solidFill>
              </a:rPr>
              <a:t>Qué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hace</a:t>
            </a:r>
            <a:r>
              <a:rPr lang="en-US" b="1" smtClean="0">
                <a:solidFill>
                  <a:schemeClr val="bg1"/>
                </a:solidFill>
              </a:rPr>
              <a:t> de </a:t>
            </a:r>
            <a:r>
              <a:rPr lang="en-US" b="1" err="1" smtClean="0">
                <a:solidFill>
                  <a:schemeClr val="bg1"/>
                </a:solidFill>
              </a:rPr>
              <a:t>Canadá</a:t>
            </a:r>
            <a:r>
              <a:rPr lang="en-US" b="1" smtClean="0">
                <a:solidFill>
                  <a:schemeClr val="bg1"/>
                </a:solidFill>
              </a:rPr>
              <a:t> el </a:t>
            </a:r>
            <a:r>
              <a:rPr lang="en-US" b="1" err="1" smtClean="0">
                <a:solidFill>
                  <a:schemeClr val="bg1"/>
                </a:solidFill>
              </a:rPr>
              <a:t>mejor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lugar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para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hacer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negocios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dentro</a:t>
            </a:r>
            <a:r>
              <a:rPr lang="en-US" b="1" smtClean="0">
                <a:solidFill>
                  <a:schemeClr val="bg1"/>
                </a:solidFill>
              </a:rPr>
              <a:t> del G7?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69988" y="2889250"/>
            <a:ext cx="561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¿</a:t>
            </a:r>
            <a:r>
              <a:rPr lang="en-US" b="1" err="1" smtClean="0">
                <a:solidFill>
                  <a:schemeClr val="bg1"/>
                </a:solidFill>
              </a:rPr>
              <a:t>Cómo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puede</a:t>
            </a:r>
            <a:r>
              <a:rPr lang="en-US" b="1" smtClean="0">
                <a:solidFill>
                  <a:schemeClr val="bg1"/>
                </a:solidFill>
              </a:rPr>
              <a:t> mi </a:t>
            </a:r>
            <a:r>
              <a:rPr lang="en-US" b="1" err="1" smtClean="0">
                <a:solidFill>
                  <a:schemeClr val="bg1"/>
                </a:solidFill>
              </a:rPr>
              <a:t>compañía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beneficiarse</a:t>
            </a:r>
            <a:r>
              <a:rPr lang="en-US" b="1" smtClean="0">
                <a:solidFill>
                  <a:schemeClr val="bg1"/>
                </a:solidFill>
              </a:rPr>
              <a:t> de </a:t>
            </a:r>
            <a:r>
              <a:rPr lang="en-US" b="1" err="1" smtClean="0">
                <a:solidFill>
                  <a:schemeClr val="bg1"/>
                </a:solidFill>
              </a:rPr>
              <a:t>estar</a:t>
            </a:r>
            <a:r>
              <a:rPr lang="en-US" b="1" smtClean="0">
                <a:solidFill>
                  <a:schemeClr val="bg1"/>
                </a:solidFill>
              </a:rPr>
              <a:t> en </a:t>
            </a:r>
            <a:r>
              <a:rPr lang="en-US" b="1" err="1" smtClean="0">
                <a:solidFill>
                  <a:schemeClr val="bg1"/>
                </a:solidFill>
              </a:rPr>
              <a:t>Canadá</a:t>
            </a:r>
            <a:r>
              <a:rPr lang="en-US" b="1" smtClean="0">
                <a:solidFill>
                  <a:schemeClr val="bg1"/>
                </a:solidFill>
              </a:rPr>
              <a:t> 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69988" y="4041775"/>
            <a:ext cx="57689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¿</a:t>
            </a:r>
            <a:r>
              <a:rPr lang="en-US" b="1" dirty="0" err="1">
                <a:solidFill>
                  <a:schemeClr val="bg1"/>
                </a:solidFill>
              </a:rPr>
              <a:t>Cómo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invertir</a:t>
            </a:r>
            <a:r>
              <a:rPr lang="en-US" b="1" dirty="0" smtClean="0">
                <a:solidFill>
                  <a:schemeClr val="bg1"/>
                </a:solidFill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</a:rPr>
              <a:t>Canadá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puede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ayudar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decidir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dónde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realizar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próxima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inversión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69988" y="5365750"/>
            <a:ext cx="6527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smtClean="0">
                <a:solidFill>
                  <a:schemeClr val="bg1"/>
                </a:solidFill>
              </a:rPr>
              <a:t>Los </a:t>
            </a:r>
            <a:r>
              <a:rPr lang="en-US" b="1" err="1" smtClean="0">
                <a:solidFill>
                  <a:schemeClr val="bg1"/>
                </a:solidFill>
              </a:rPr>
              <a:t>sectores</a:t>
            </a:r>
            <a:r>
              <a:rPr lang="en-US" b="1" smtClean="0">
                <a:solidFill>
                  <a:schemeClr val="bg1"/>
                </a:solidFill>
              </a:rPr>
              <a:t> m</a:t>
            </a:r>
            <a:r>
              <a:rPr lang="es-ES" b="1" err="1" smtClean="0">
                <a:solidFill>
                  <a:schemeClr val="bg1"/>
                </a:solidFill>
              </a:rPr>
              <a:t>ás</a:t>
            </a:r>
            <a:r>
              <a:rPr lang="es-ES" b="1" smtClean="0">
                <a:solidFill>
                  <a:schemeClr val="bg1"/>
                </a:solidFill>
              </a:rPr>
              <a:t> competitivos de Canad</a:t>
            </a:r>
            <a:r>
              <a:rPr lang="es-ES" b="1">
                <a:solidFill>
                  <a:schemeClr val="bg1"/>
                </a:solidFill>
              </a:rPr>
              <a:t>á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155" name="Freeform 192"/>
          <p:cNvSpPr>
            <a:spLocks/>
          </p:cNvSpPr>
          <p:nvPr/>
        </p:nvSpPr>
        <p:spPr bwMode="auto">
          <a:xfrm>
            <a:off x="384175" y="1482725"/>
            <a:ext cx="438150" cy="1012825"/>
          </a:xfrm>
          <a:custGeom>
            <a:avLst/>
            <a:gdLst>
              <a:gd name="T0" fmla="*/ 2147483647 w 61"/>
              <a:gd name="T1" fmla="*/ 2147483647 h 142"/>
              <a:gd name="T2" fmla="*/ 2147483647 w 61"/>
              <a:gd name="T3" fmla="*/ 2147483647 h 142"/>
              <a:gd name="T4" fmla="*/ 2147483647 w 61"/>
              <a:gd name="T5" fmla="*/ 2147483647 h 142"/>
              <a:gd name="T6" fmla="*/ 0 w 61"/>
              <a:gd name="T7" fmla="*/ 2147483647 h 142"/>
              <a:gd name="T8" fmla="*/ 0 w 61"/>
              <a:gd name="T9" fmla="*/ 2147483647 h 142"/>
              <a:gd name="T10" fmla="*/ 2147483647 w 61"/>
              <a:gd name="T11" fmla="*/ 2147483647 h 142"/>
              <a:gd name="T12" fmla="*/ 2147483647 w 61"/>
              <a:gd name="T13" fmla="*/ 0 h 142"/>
              <a:gd name="T14" fmla="*/ 2147483647 w 61"/>
              <a:gd name="T15" fmla="*/ 0 h 142"/>
              <a:gd name="T16" fmla="*/ 2147483647 w 61"/>
              <a:gd name="T17" fmla="*/ 2147483647 h 1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142"/>
              <a:gd name="T29" fmla="*/ 61 w 61"/>
              <a:gd name="T30" fmla="*/ 142 h 1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142">
                <a:moveTo>
                  <a:pt x="61" y="142"/>
                </a:moveTo>
                <a:cubicBezTo>
                  <a:pt x="34" y="142"/>
                  <a:pt x="34" y="142"/>
                  <a:pt x="34" y="142"/>
                </a:cubicBezTo>
                <a:cubicBezTo>
                  <a:pt x="34" y="40"/>
                  <a:pt x="34" y="40"/>
                  <a:pt x="34" y="40"/>
                </a:cubicBezTo>
                <a:cubicBezTo>
                  <a:pt x="25" y="49"/>
                  <a:pt x="13" y="56"/>
                  <a:pt x="0" y="61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4"/>
                  <a:pt x="14" y="29"/>
                  <a:pt x="23" y="23"/>
                </a:cubicBezTo>
                <a:cubicBezTo>
                  <a:pt x="31" y="17"/>
                  <a:pt x="36" y="9"/>
                  <a:pt x="39" y="0"/>
                </a:cubicBezTo>
                <a:cubicBezTo>
                  <a:pt x="61" y="0"/>
                  <a:pt x="61" y="0"/>
                  <a:pt x="61" y="0"/>
                </a:cubicBezTo>
                <a:lnTo>
                  <a:pt x="61" y="142"/>
                </a:lnTo>
                <a:close/>
              </a:path>
            </a:pathLst>
          </a:custGeom>
          <a:solidFill>
            <a:schemeClr val="bg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6" name="Freeform 197"/>
          <p:cNvSpPr>
            <a:spLocks noEditPoints="1"/>
          </p:cNvSpPr>
          <p:nvPr/>
        </p:nvSpPr>
        <p:spPr bwMode="auto">
          <a:xfrm>
            <a:off x="287338" y="5000625"/>
            <a:ext cx="758825" cy="1057275"/>
          </a:xfrm>
          <a:custGeom>
            <a:avLst/>
            <a:gdLst>
              <a:gd name="T0" fmla="*/ 2147483647 w 489"/>
              <a:gd name="T1" fmla="*/ 2147483647 h 685"/>
              <a:gd name="T2" fmla="*/ 2147483647 w 489"/>
              <a:gd name="T3" fmla="*/ 2147483647 h 685"/>
              <a:gd name="T4" fmla="*/ 0 w 489"/>
              <a:gd name="T5" fmla="*/ 2147483647 h 685"/>
              <a:gd name="T6" fmla="*/ 0 w 489"/>
              <a:gd name="T7" fmla="*/ 2147483647 h 685"/>
              <a:gd name="T8" fmla="*/ 2147483647 w 489"/>
              <a:gd name="T9" fmla="*/ 0 h 685"/>
              <a:gd name="T10" fmla="*/ 2147483647 w 489"/>
              <a:gd name="T11" fmla="*/ 0 h 685"/>
              <a:gd name="T12" fmla="*/ 2147483647 w 489"/>
              <a:gd name="T13" fmla="*/ 2147483647 h 685"/>
              <a:gd name="T14" fmla="*/ 2147483647 w 489"/>
              <a:gd name="T15" fmla="*/ 2147483647 h 685"/>
              <a:gd name="T16" fmla="*/ 2147483647 w 489"/>
              <a:gd name="T17" fmla="*/ 2147483647 h 685"/>
              <a:gd name="T18" fmla="*/ 2147483647 w 489"/>
              <a:gd name="T19" fmla="*/ 2147483647 h 685"/>
              <a:gd name="T20" fmla="*/ 2147483647 w 489"/>
              <a:gd name="T21" fmla="*/ 2147483647 h 685"/>
              <a:gd name="T22" fmla="*/ 2147483647 w 489"/>
              <a:gd name="T23" fmla="*/ 2147483647 h 685"/>
              <a:gd name="T24" fmla="*/ 2147483647 w 489"/>
              <a:gd name="T25" fmla="*/ 2147483647 h 685"/>
              <a:gd name="T26" fmla="*/ 2147483647 w 489"/>
              <a:gd name="T27" fmla="*/ 2147483647 h 685"/>
              <a:gd name="T28" fmla="*/ 2147483647 w 489"/>
              <a:gd name="T29" fmla="*/ 2147483647 h 685"/>
              <a:gd name="T30" fmla="*/ 2147483647 w 489"/>
              <a:gd name="T31" fmla="*/ 2147483647 h 6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9"/>
              <a:gd name="T49" fmla="*/ 0 h 685"/>
              <a:gd name="T50" fmla="*/ 489 w 489"/>
              <a:gd name="T51" fmla="*/ 685 h 6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9" h="685">
                <a:moveTo>
                  <a:pt x="277" y="685"/>
                </a:moveTo>
                <a:lnTo>
                  <a:pt x="277" y="549"/>
                </a:lnTo>
                <a:lnTo>
                  <a:pt x="0" y="549"/>
                </a:lnTo>
                <a:lnTo>
                  <a:pt x="0" y="433"/>
                </a:lnTo>
                <a:lnTo>
                  <a:pt x="292" y="0"/>
                </a:lnTo>
                <a:lnTo>
                  <a:pt x="403" y="0"/>
                </a:lnTo>
                <a:lnTo>
                  <a:pt x="403" y="433"/>
                </a:lnTo>
                <a:lnTo>
                  <a:pt x="489" y="433"/>
                </a:lnTo>
                <a:lnTo>
                  <a:pt x="489" y="549"/>
                </a:lnTo>
                <a:lnTo>
                  <a:pt x="403" y="549"/>
                </a:lnTo>
                <a:lnTo>
                  <a:pt x="403" y="685"/>
                </a:lnTo>
                <a:lnTo>
                  <a:pt x="277" y="685"/>
                </a:lnTo>
                <a:close/>
                <a:moveTo>
                  <a:pt x="277" y="433"/>
                </a:moveTo>
                <a:lnTo>
                  <a:pt x="277" y="201"/>
                </a:lnTo>
                <a:lnTo>
                  <a:pt x="121" y="433"/>
                </a:lnTo>
                <a:lnTo>
                  <a:pt x="277" y="433"/>
                </a:lnTo>
                <a:close/>
              </a:path>
            </a:pathLst>
          </a:custGeom>
          <a:solidFill>
            <a:schemeClr val="bg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7" name="Freeform 198"/>
          <p:cNvSpPr>
            <a:spLocks/>
          </p:cNvSpPr>
          <p:nvPr/>
        </p:nvSpPr>
        <p:spPr bwMode="auto">
          <a:xfrm>
            <a:off x="328613" y="2673350"/>
            <a:ext cx="676275" cy="1019175"/>
          </a:xfrm>
          <a:custGeom>
            <a:avLst/>
            <a:gdLst>
              <a:gd name="T0" fmla="*/ 2147483647 w 94"/>
              <a:gd name="T1" fmla="*/ 2147483647 h 141"/>
              <a:gd name="T2" fmla="*/ 2147483647 w 94"/>
              <a:gd name="T3" fmla="*/ 2147483647 h 141"/>
              <a:gd name="T4" fmla="*/ 0 w 94"/>
              <a:gd name="T5" fmla="*/ 2147483647 h 141"/>
              <a:gd name="T6" fmla="*/ 2147483647 w 94"/>
              <a:gd name="T7" fmla="*/ 2147483647 h 141"/>
              <a:gd name="T8" fmla="*/ 2147483647 w 94"/>
              <a:gd name="T9" fmla="*/ 2147483647 h 141"/>
              <a:gd name="T10" fmla="*/ 2147483647 w 94"/>
              <a:gd name="T11" fmla="*/ 2147483647 h 141"/>
              <a:gd name="T12" fmla="*/ 2147483647 w 94"/>
              <a:gd name="T13" fmla="*/ 2147483647 h 141"/>
              <a:gd name="T14" fmla="*/ 2147483647 w 94"/>
              <a:gd name="T15" fmla="*/ 2147483647 h 141"/>
              <a:gd name="T16" fmla="*/ 2147483647 w 94"/>
              <a:gd name="T17" fmla="*/ 2147483647 h 141"/>
              <a:gd name="T18" fmla="*/ 2147483647 w 94"/>
              <a:gd name="T19" fmla="*/ 2147483647 h 141"/>
              <a:gd name="T20" fmla="*/ 2147483647 w 94"/>
              <a:gd name="T21" fmla="*/ 2147483647 h 141"/>
              <a:gd name="T22" fmla="*/ 2147483647 w 94"/>
              <a:gd name="T23" fmla="*/ 2147483647 h 141"/>
              <a:gd name="T24" fmla="*/ 2147483647 w 94"/>
              <a:gd name="T25" fmla="*/ 2147483647 h 141"/>
              <a:gd name="T26" fmla="*/ 2147483647 w 94"/>
              <a:gd name="T27" fmla="*/ 0 h 141"/>
              <a:gd name="T28" fmla="*/ 2147483647 w 94"/>
              <a:gd name="T29" fmla="*/ 2147483647 h 141"/>
              <a:gd name="T30" fmla="*/ 2147483647 w 94"/>
              <a:gd name="T31" fmla="*/ 2147483647 h 141"/>
              <a:gd name="T32" fmla="*/ 2147483647 w 94"/>
              <a:gd name="T33" fmla="*/ 2147483647 h 141"/>
              <a:gd name="T34" fmla="*/ 2147483647 w 94"/>
              <a:gd name="T35" fmla="*/ 2147483647 h 141"/>
              <a:gd name="T36" fmla="*/ 2147483647 w 94"/>
              <a:gd name="T37" fmla="*/ 2147483647 h 141"/>
              <a:gd name="T38" fmla="*/ 2147483647 w 94"/>
              <a:gd name="T39" fmla="*/ 2147483647 h 141"/>
              <a:gd name="T40" fmla="*/ 2147483647 w 94"/>
              <a:gd name="T41" fmla="*/ 2147483647 h 141"/>
              <a:gd name="T42" fmla="*/ 2147483647 w 94"/>
              <a:gd name="T43" fmla="*/ 2147483647 h 1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141"/>
              <a:gd name="T68" fmla="*/ 94 w 94"/>
              <a:gd name="T69" fmla="*/ 141 h 1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141">
                <a:moveTo>
                  <a:pt x="94" y="116"/>
                </a:moveTo>
                <a:cubicBezTo>
                  <a:pt x="94" y="141"/>
                  <a:pt x="94" y="141"/>
                  <a:pt x="94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1" y="132"/>
                  <a:pt x="4" y="123"/>
                  <a:pt x="9" y="114"/>
                </a:cubicBezTo>
                <a:cubicBezTo>
                  <a:pt x="14" y="106"/>
                  <a:pt x="24" y="95"/>
                  <a:pt x="39" y="81"/>
                </a:cubicBezTo>
                <a:cubicBezTo>
                  <a:pt x="52" y="69"/>
                  <a:pt x="59" y="62"/>
                  <a:pt x="62" y="58"/>
                </a:cubicBezTo>
                <a:cubicBezTo>
                  <a:pt x="66" y="52"/>
                  <a:pt x="67" y="47"/>
                  <a:pt x="67" y="41"/>
                </a:cubicBezTo>
                <a:cubicBezTo>
                  <a:pt x="67" y="35"/>
                  <a:pt x="66" y="31"/>
                  <a:pt x="63" y="27"/>
                </a:cubicBezTo>
                <a:cubicBezTo>
                  <a:pt x="59" y="24"/>
                  <a:pt x="55" y="22"/>
                  <a:pt x="49" y="22"/>
                </a:cubicBezTo>
                <a:cubicBezTo>
                  <a:pt x="44" y="22"/>
                  <a:pt x="39" y="24"/>
                  <a:pt x="36" y="28"/>
                </a:cubicBezTo>
                <a:cubicBezTo>
                  <a:pt x="32" y="31"/>
                  <a:pt x="30" y="37"/>
                  <a:pt x="30" y="44"/>
                </a:cubicBezTo>
                <a:cubicBezTo>
                  <a:pt x="3" y="42"/>
                  <a:pt x="3" y="42"/>
                  <a:pt x="3" y="42"/>
                </a:cubicBezTo>
                <a:cubicBezTo>
                  <a:pt x="5" y="27"/>
                  <a:pt x="10" y="16"/>
                  <a:pt x="18" y="10"/>
                </a:cubicBezTo>
                <a:cubicBezTo>
                  <a:pt x="27" y="3"/>
                  <a:pt x="37" y="0"/>
                  <a:pt x="50" y="0"/>
                </a:cubicBezTo>
                <a:cubicBezTo>
                  <a:pt x="64" y="0"/>
                  <a:pt x="75" y="4"/>
                  <a:pt x="83" y="11"/>
                </a:cubicBezTo>
                <a:cubicBezTo>
                  <a:pt x="90" y="19"/>
                  <a:pt x="94" y="28"/>
                  <a:pt x="94" y="39"/>
                </a:cubicBezTo>
                <a:cubicBezTo>
                  <a:pt x="94" y="46"/>
                  <a:pt x="93" y="52"/>
                  <a:pt x="91" y="57"/>
                </a:cubicBezTo>
                <a:cubicBezTo>
                  <a:pt x="89" y="63"/>
                  <a:pt x="85" y="69"/>
                  <a:pt x="80" y="75"/>
                </a:cubicBezTo>
                <a:cubicBezTo>
                  <a:pt x="77" y="79"/>
                  <a:pt x="71" y="85"/>
                  <a:pt x="63" y="93"/>
                </a:cubicBezTo>
                <a:cubicBezTo>
                  <a:pt x="54" y="101"/>
                  <a:pt x="49" y="106"/>
                  <a:pt x="46" y="109"/>
                </a:cubicBezTo>
                <a:cubicBezTo>
                  <a:pt x="44" y="111"/>
                  <a:pt x="42" y="114"/>
                  <a:pt x="41" y="116"/>
                </a:cubicBezTo>
                <a:lnTo>
                  <a:pt x="94" y="116"/>
                </a:lnTo>
                <a:close/>
              </a:path>
            </a:pathLst>
          </a:custGeom>
          <a:solidFill>
            <a:schemeClr val="bg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8" name="Freeform 199"/>
          <p:cNvSpPr>
            <a:spLocks/>
          </p:cNvSpPr>
          <p:nvPr/>
        </p:nvSpPr>
        <p:spPr bwMode="auto">
          <a:xfrm>
            <a:off x="327025" y="3846513"/>
            <a:ext cx="679450" cy="1025525"/>
          </a:xfrm>
          <a:custGeom>
            <a:avLst/>
            <a:gdLst>
              <a:gd name="T0" fmla="*/ 0 w 94"/>
              <a:gd name="T1" fmla="*/ 2147483647 h 143"/>
              <a:gd name="T2" fmla="*/ 2147483647 w 94"/>
              <a:gd name="T3" fmla="*/ 2147483647 h 143"/>
              <a:gd name="T4" fmla="*/ 2147483647 w 94"/>
              <a:gd name="T5" fmla="*/ 2147483647 h 143"/>
              <a:gd name="T6" fmla="*/ 2147483647 w 94"/>
              <a:gd name="T7" fmla="*/ 2147483647 h 143"/>
              <a:gd name="T8" fmla="*/ 2147483647 w 94"/>
              <a:gd name="T9" fmla="*/ 2147483647 h 143"/>
              <a:gd name="T10" fmla="*/ 2147483647 w 94"/>
              <a:gd name="T11" fmla="*/ 2147483647 h 143"/>
              <a:gd name="T12" fmla="*/ 2147483647 w 94"/>
              <a:gd name="T13" fmla="*/ 2147483647 h 143"/>
              <a:gd name="T14" fmla="*/ 2147483647 w 94"/>
              <a:gd name="T15" fmla="*/ 2147483647 h 143"/>
              <a:gd name="T16" fmla="*/ 2147483647 w 94"/>
              <a:gd name="T17" fmla="*/ 2147483647 h 143"/>
              <a:gd name="T18" fmla="*/ 2147483647 w 94"/>
              <a:gd name="T19" fmla="*/ 2147483647 h 143"/>
              <a:gd name="T20" fmla="*/ 2147483647 w 94"/>
              <a:gd name="T21" fmla="*/ 2147483647 h 143"/>
              <a:gd name="T22" fmla="*/ 2147483647 w 94"/>
              <a:gd name="T23" fmla="*/ 2147483647 h 143"/>
              <a:gd name="T24" fmla="*/ 2147483647 w 94"/>
              <a:gd name="T25" fmla="*/ 2147483647 h 143"/>
              <a:gd name="T26" fmla="*/ 2147483647 w 94"/>
              <a:gd name="T27" fmla="*/ 2147483647 h 143"/>
              <a:gd name="T28" fmla="*/ 2147483647 w 94"/>
              <a:gd name="T29" fmla="*/ 2147483647 h 143"/>
              <a:gd name="T30" fmla="*/ 2147483647 w 94"/>
              <a:gd name="T31" fmla="*/ 2147483647 h 143"/>
              <a:gd name="T32" fmla="*/ 2147483647 w 94"/>
              <a:gd name="T33" fmla="*/ 2147483647 h 143"/>
              <a:gd name="T34" fmla="*/ 2147483647 w 94"/>
              <a:gd name="T35" fmla="*/ 2147483647 h 143"/>
              <a:gd name="T36" fmla="*/ 2147483647 w 94"/>
              <a:gd name="T37" fmla="*/ 2147483647 h 143"/>
              <a:gd name="T38" fmla="*/ 2147483647 w 94"/>
              <a:gd name="T39" fmla="*/ 0 h 143"/>
              <a:gd name="T40" fmla="*/ 2147483647 w 94"/>
              <a:gd name="T41" fmla="*/ 2147483647 h 143"/>
              <a:gd name="T42" fmla="*/ 2147483647 w 94"/>
              <a:gd name="T43" fmla="*/ 2147483647 h 143"/>
              <a:gd name="T44" fmla="*/ 2147483647 w 94"/>
              <a:gd name="T45" fmla="*/ 2147483647 h 143"/>
              <a:gd name="T46" fmla="*/ 2147483647 w 94"/>
              <a:gd name="T47" fmla="*/ 2147483647 h 143"/>
              <a:gd name="T48" fmla="*/ 2147483647 w 94"/>
              <a:gd name="T49" fmla="*/ 2147483647 h 143"/>
              <a:gd name="T50" fmla="*/ 2147483647 w 94"/>
              <a:gd name="T51" fmla="*/ 2147483647 h 143"/>
              <a:gd name="T52" fmla="*/ 2147483647 w 94"/>
              <a:gd name="T53" fmla="*/ 2147483647 h 143"/>
              <a:gd name="T54" fmla="*/ 2147483647 w 94"/>
              <a:gd name="T55" fmla="*/ 2147483647 h 143"/>
              <a:gd name="T56" fmla="*/ 0 w 94"/>
              <a:gd name="T57" fmla="*/ 2147483647 h 1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4"/>
              <a:gd name="T88" fmla="*/ 0 h 143"/>
              <a:gd name="T89" fmla="*/ 94 w 94"/>
              <a:gd name="T90" fmla="*/ 143 h 1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4" h="143">
                <a:moveTo>
                  <a:pt x="0" y="104"/>
                </a:moveTo>
                <a:cubicBezTo>
                  <a:pt x="27" y="100"/>
                  <a:pt x="27" y="100"/>
                  <a:pt x="27" y="100"/>
                </a:cubicBezTo>
                <a:cubicBezTo>
                  <a:pt x="27" y="107"/>
                  <a:pt x="30" y="112"/>
                  <a:pt x="33" y="116"/>
                </a:cubicBezTo>
                <a:cubicBezTo>
                  <a:pt x="37" y="119"/>
                  <a:pt x="41" y="121"/>
                  <a:pt x="46" y="121"/>
                </a:cubicBezTo>
                <a:cubicBezTo>
                  <a:pt x="52" y="121"/>
                  <a:pt x="57" y="119"/>
                  <a:pt x="61" y="115"/>
                </a:cubicBezTo>
                <a:cubicBezTo>
                  <a:pt x="64" y="110"/>
                  <a:pt x="66" y="105"/>
                  <a:pt x="66" y="98"/>
                </a:cubicBezTo>
                <a:cubicBezTo>
                  <a:pt x="66" y="91"/>
                  <a:pt x="64" y="85"/>
                  <a:pt x="61" y="81"/>
                </a:cubicBezTo>
                <a:cubicBezTo>
                  <a:pt x="57" y="78"/>
                  <a:pt x="53" y="76"/>
                  <a:pt x="47" y="76"/>
                </a:cubicBezTo>
                <a:cubicBezTo>
                  <a:pt x="44" y="76"/>
                  <a:pt x="40" y="76"/>
                  <a:pt x="35" y="78"/>
                </a:cubicBezTo>
                <a:cubicBezTo>
                  <a:pt x="38" y="56"/>
                  <a:pt x="38" y="56"/>
                  <a:pt x="38" y="56"/>
                </a:cubicBezTo>
                <a:cubicBezTo>
                  <a:pt x="45" y="56"/>
                  <a:pt x="51" y="54"/>
                  <a:pt x="55" y="51"/>
                </a:cubicBezTo>
                <a:cubicBezTo>
                  <a:pt x="59" y="47"/>
                  <a:pt x="60" y="43"/>
                  <a:pt x="60" y="37"/>
                </a:cubicBezTo>
                <a:cubicBezTo>
                  <a:pt x="60" y="33"/>
                  <a:pt x="59" y="29"/>
                  <a:pt x="56" y="26"/>
                </a:cubicBezTo>
                <a:cubicBezTo>
                  <a:pt x="53" y="23"/>
                  <a:pt x="50" y="22"/>
                  <a:pt x="45" y="22"/>
                </a:cubicBezTo>
                <a:cubicBezTo>
                  <a:pt x="40" y="22"/>
                  <a:pt x="37" y="23"/>
                  <a:pt x="33" y="27"/>
                </a:cubicBezTo>
                <a:cubicBezTo>
                  <a:pt x="30" y="30"/>
                  <a:pt x="28" y="35"/>
                  <a:pt x="27" y="41"/>
                </a:cubicBezTo>
                <a:cubicBezTo>
                  <a:pt x="2" y="36"/>
                  <a:pt x="2" y="36"/>
                  <a:pt x="2" y="36"/>
                </a:cubicBezTo>
                <a:cubicBezTo>
                  <a:pt x="4" y="28"/>
                  <a:pt x="7" y="21"/>
                  <a:pt x="10" y="16"/>
                </a:cubicBezTo>
                <a:cubicBezTo>
                  <a:pt x="14" y="11"/>
                  <a:pt x="19" y="7"/>
                  <a:pt x="25" y="4"/>
                </a:cubicBezTo>
                <a:cubicBezTo>
                  <a:pt x="31" y="1"/>
                  <a:pt x="38" y="0"/>
                  <a:pt x="46" y="0"/>
                </a:cubicBezTo>
                <a:cubicBezTo>
                  <a:pt x="59" y="0"/>
                  <a:pt x="70" y="4"/>
                  <a:pt x="78" y="12"/>
                </a:cubicBezTo>
                <a:cubicBezTo>
                  <a:pt x="84" y="19"/>
                  <a:pt x="88" y="27"/>
                  <a:pt x="88" y="36"/>
                </a:cubicBezTo>
                <a:cubicBezTo>
                  <a:pt x="88" y="48"/>
                  <a:pt x="81" y="58"/>
                  <a:pt x="67" y="65"/>
                </a:cubicBezTo>
                <a:cubicBezTo>
                  <a:pt x="75" y="67"/>
                  <a:pt x="82" y="71"/>
                  <a:pt x="87" y="77"/>
                </a:cubicBezTo>
                <a:cubicBezTo>
                  <a:pt x="91" y="83"/>
                  <a:pt x="94" y="90"/>
                  <a:pt x="94" y="99"/>
                </a:cubicBezTo>
                <a:cubicBezTo>
                  <a:pt x="94" y="111"/>
                  <a:pt x="89" y="122"/>
                  <a:pt x="80" y="130"/>
                </a:cubicBezTo>
                <a:cubicBezTo>
                  <a:pt x="71" y="139"/>
                  <a:pt x="60" y="143"/>
                  <a:pt x="47" y="143"/>
                </a:cubicBezTo>
                <a:cubicBezTo>
                  <a:pt x="34" y="143"/>
                  <a:pt x="23" y="140"/>
                  <a:pt x="15" y="132"/>
                </a:cubicBezTo>
                <a:cubicBezTo>
                  <a:pt x="7" y="125"/>
                  <a:pt x="2" y="115"/>
                  <a:pt x="0" y="104"/>
                </a:cubicBezTo>
                <a:close/>
              </a:path>
            </a:pathLst>
          </a:custGeom>
          <a:solidFill>
            <a:schemeClr val="bg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22312" y="1295400"/>
            <a:ext cx="825817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4400" b="1" dirty="0" smtClean="0">
                <a:solidFill>
                  <a:schemeClr val="accent2"/>
                </a:solidFill>
                <a:cs typeface="Arial" charset="0"/>
              </a:rPr>
              <a:t>Un </a:t>
            </a:r>
            <a:r>
              <a:rPr lang="es-ES_tradnl" sz="4400" b="1" dirty="0" smtClean="0">
                <a:solidFill>
                  <a:schemeClr val="accent2"/>
                </a:solidFill>
                <a:cs typeface="Arial" charset="0"/>
              </a:rPr>
              <a:t>promedio</a:t>
            </a:r>
            <a:r>
              <a:rPr lang="en-US" sz="4400" b="1" dirty="0" smtClean="0">
                <a:solidFill>
                  <a:schemeClr val="accent2"/>
                </a:solidFill>
                <a:cs typeface="Arial" charset="0"/>
              </a:rPr>
              <a:t> de 30</a:t>
            </a:r>
            <a:r>
              <a:rPr lang="en-US" sz="4400" b="1" dirty="0">
                <a:solidFill>
                  <a:schemeClr val="accent2"/>
                </a:solidFill>
                <a:cs typeface="Arial" charset="0"/>
              </a:rPr>
              <a:t>%</a:t>
            </a:r>
            <a:r>
              <a:rPr lang="en-US" sz="70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  <a:cs typeface="Arial" charset="0"/>
              </a:rPr>
              <a:t>de </a:t>
            </a:r>
            <a:r>
              <a:rPr lang="es-ES_tradnl" sz="4000" b="1" dirty="0" smtClean="0">
                <a:solidFill>
                  <a:schemeClr val="accent2"/>
                </a:solidFill>
                <a:cs typeface="Arial" charset="0"/>
              </a:rPr>
              <a:t>ahorro sobre los créditos fiscales federales y provinciales por cada dólar invertido en </a:t>
            </a:r>
            <a:r>
              <a:rPr lang="es-ES_tradnl" sz="4000" b="1" dirty="0" err="1" smtClean="0">
                <a:solidFill>
                  <a:schemeClr val="accent2"/>
                </a:solidFill>
                <a:cs typeface="Arial" charset="0"/>
              </a:rPr>
              <a:t>I+D+i</a:t>
            </a:r>
            <a:r>
              <a:rPr lang="es-ES_tradnl" sz="4000" b="1" dirty="0" smtClean="0">
                <a:solidFill>
                  <a:schemeClr val="accent2"/>
                </a:solidFill>
                <a:cs typeface="Arial" charset="0"/>
              </a:rPr>
              <a:t>. </a:t>
            </a:r>
            <a:endParaRPr lang="en-US" b="1" i="1" dirty="0">
              <a:solidFill>
                <a:srgbClr val="008D45"/>
              </a:solidFill>
              <a:cs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01688" y="4419600"/>
            <a:ext cx="51419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Los </a:t>
            </a:r>
            <a:r>
              <a:rPr lang="es-ES_tradnl" dirty="0" smtClean="0"/>
              <a:t>créditos</a:t>
            </a:r>
            <a:r>
              <a:rPr lang="en-US" dirty="0" smtClean="0"/>
              <a:t> </a:t>
            </a:r>
            <a:r>
              <a:rPr lang="es-ES_tradnl" dirty="0" smtClean="0"/>
              <a:t>fiscales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I+D+i</a:t>
            </a:r>
            <a:r>
              <a:rPr lang="en-US" dirty="0" smtClean="0"/>
              <a:t> en </a:t>
            </a:r>
            <a:r>
              <a:rPr lang="es-ES" dirty="0" smtClean="0"/>
              <a:t>Canadá son de los </a:t>
            </a:r>
            <a:r>
              <a:rPr lang="es-ES_tradnl" sz="2400" b="1" dirty="0" smtClean="0">
                <a:solidFill>
                  <a:schemeClr val="accent1"/>
                </a:solidFill>
              </a:rPr>
              <a:t>más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s-ES_tradnl" sz="2400" b="1" dirty="0" smtClean="0">
                <a:solidFill>
                  <a:schemeClr val="accent1"/>
                </a:solidFill>
              </a:rPr>
              <a:t>generosos</a:t>
            </a:r>
            <a:r>
              <a:rPr lang="en-US" sz="2400" b="1" dirty="0" smtClean="0">
                <a:solidFill>
                  <a:schemeClr val="accent1"/>
                </a:solidFill>
              </a:rPr>
              <a:t> y </a:t>
            </a:r>
            <a:r>
              <a:rPr lang="es-ES_tradnl" sz="2400" b="1" dirty="0" smtClean="0">
                <a:solidFill>
                  <a:schemeClr val="accent1"/>
                </a:solidFill>
              </a:rPr>
              <a:t>flexibles</a:t>
            </a:r>
            <a:r>
              <a:rPr lang="en-US" dirty="0" smtClean="0"/>
              <a:t> del </a:t>
            </a:r>
            <a:r>
              <a:rPr lang="es-ES_tradnl" dirty="0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6631"/>
            <a:ext cx="8093075" cy="785600"/>
          </a:xfrm>
          <a:noFill/>
        </p:spPr>
        <p:txBody>
          <a:bodyPr/>
          <a:lstStyle/>
          <a:p>
            <a:pPr eaLnBrk="1" hangingPunct="1"/>
            <a:r>
              <a:rPr lang="en-US" sz="2600" dirty="0" err="1" smtClean="0"/>
              <a:t>Beneficio</a:t>
            </a:r>
            <a:r>
              <a:rPr lang="en-US" sz="2600" dirty="0" smtClean="0"/>
              <a:t> #4: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300" b="0" dirty="0" err="1" smtClean="0"/>
              <a:t>Canadá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ofrece</a:t>
            </a:r>
            <a:r>
              <a:rPr lang="en-US" sz="2300" b="0" dirty="0" smtClean="0"/>
              <a:t> los </a:t>
            </a:r>
            <a:r>
              <a:rPr lang="en-US" sz="2300" b="0" dirty="0" err="1" smtClean="0"/>
              <a:t>mejores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incentivos</a:t>
            </a:r>
            <a:r>
              <a:rPr lang="en-US" sz="2300" b="0" dirty="0" smtClean="0"/>
              <a:t> a la </a:t>
            </a:r>
            <a:r>
              <a:rPr lang="en-US" sz="2300" b="0" dirty="0" err="1" smtClean="0"/>
              <a:t>I+D+i</a:t>
            </a:r>
            <a:endParaRPr lang="en-US" sz="2300" b="0" dirty="0" smtClean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2000" y="5740400"/>
            <a:ext cx="3878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dirty="0" err="1" smtClean="0">
                <a:cs typeface="Arial" charset="0"/>
              </a:rPr>
              <a:t>Fuente</a:t>
            </a:r>
            <a:r>
              <a:rPr lang="en-US" sz="900" b="1" dirty="0" smtClean="0">
                <a:cs typeface="Arial" charset="0"/>
              </a:rPr>
              <a:t>: </a:t>
            </a:r>
            <a:r>
              <a:rPr lang="fr-FR" sz="900" dirty="0">
                <a:cs typeface="Arial" charset="0"/>
              </a:rPr>
              <a:t>JPW Innovation Associates Inc.</a:t>
            </a:r>
            <a:endParaRPr lang="en-US" sz="900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0770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1676400"/>
            <a:ext cx="7924800" cy="33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_tradnl" sz="2400" dirty="0" smtClean="0"/>
              <a:t>Durante tres años consecutivos, el Foro Económico Mundial ha calificado </a:t>
            </a:r>
            <a:r>
              <a:rPr lang="es-ES_tradnl" sz="2400" b="1" dirty="0">
                <a:solidFill>
                  <a:schemeClr val="accent1"/>
                </a:solidFill>
              </a:rPr>
              <a:t>a</a:t>
            </a:r>
            <a:r>
              <a:rPr lang="es-ES_tradnl" sz="2400" b="1" dirty="0" smtClean="0">
                <a:solidFill>
                  <a:schemeClr val="accent1"/>
                </a:solidFill>
              </a:rPr>
              <a:t>l sistema bancario canadiense como el mejor del mundo.</a:t>
            </a:r>
            <a:r>
              <a:rPr lang="es-ES_tradnl" sz="2260" baseline="30000" dirty="0" smtClean="0"/>
              <a:t>1</a:t>
            </a:r>
          </a:p>
          <a:p>
            <a:pPr algn="l">
              <a:lnSpc>
                <a:spcPct val="100000"/>
              </a:lnSpc>
            </a:pPr>
            <a:endParaRPr lang="en-US" sz="2400" baseline="30000" dirty="0"/>
          </a:p>
          <a:p>
            <a:pPr algn="l">
              <a:lnSpc>
                <a:spcPct val="100000"/>
              </a:lnSpc>
              <a:spcBef>
                <a:spcPct val="30000"/>
              </a:spcBef>
            </a:pPr>
            <a:r>
              <a:rPr lang="es-ES" sz="2400" dirty="0"/>
              <a:t>En un momento en que numerosas instituciones financieras de todo el mundo se derrumbaban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s-ES_tradnl" sz="2400" b="1" dirty="0" smtClean="0">
                <a:solidFill>
                  <a:schemeClr val="accent1"/>
                </a:solidFill>
              </a:rPr>
              <a:t>ningún banco canadiense o compañía de seguros ha caído. </a:t>
            </a:r>
          </a:p>
          <a:p>
            <a:pPr algn="l">
              <a:lnSpc>
                <a:spcPct val="100000"/>
              </a:lnSpc>
              <a:spcBef>
                <a:spcPct val="30000"/>
              </a:spcBef>
            </a:pPr>
            <a:r>
              <a:rPr lang="es-ES_tradnl" sz="2400" b="1" dirty="0" smtClean="0">
                <a:solidFill>
                  <a:schemeClr val="accent1"/>
                </a:solidFill>
              </a:rPr>
              <a:t>Ningún banco canadiense ha necesitado un rescate.</a:t>
            </a:r>
          </a:p>
          <a:p>
            <a:pPr algn="l">
              <a:lnSpc>
                <a:spcPct val="100000"/>
              </a:lnSpc>
            </a:pP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6631"/>
            <a:ext cx="8686800" cy="785600"/>
          </a:xfrm>
          <a:noFill/>
        </p:spPr>
        <p:txBody>
          <a:bodyPr/>
          <a:lstStyle/>
          <a:p>
            <a:pPr eaLnBrk="1" hangingPunct="1"/>
            <a:r>
              <a:rPr lang="es-ES_tradnl" sz="2600" smtClean="0"/>
              <a:t>Beneficio</a:t>
            </a:r>
            <a:r>
              <a:rPr lang="en-US" sz="2600" smtClean="0"/>
              <a:t> #5: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300" b="0" smtClean="0"/>
              <a:t>El </a:t>
            </a:r>
            <a:r>
              <a:rPr lang="en-US" sz="2300" b="0" err="1" smtClean="0"/>
              <a:t>sistema</a:t>
            </a:r>
            <a:r>
              <a:rPr lang="en-US" sz="2300" b="0" smtClean="0"/>
              <a:t> </a:t>
            </a:r>
            <a:r>
              <a:rPr lang="en-US" sz="2300" b="0" err="1" smtClean="0"/>
              <a:t>bancario</a:t>
            </a:r>
            <a:r>
              <a:rPr lang="en-US" sz="2300" b="0" smtClean="0"/>
              <a:t> </a:t>
            </a:r>
            <a:r>
              <a:rPr lang="en-US" sz="2300" b="0" err="1" smtClean="0"/>
              <a:t>canadiense</a:t>
            </a:r>
            <a:r>
              <a:rPr lang="en-US" sz="2300" b="0" smtClean="0"/>
              <a:t> </a:t>
            </a:r>
            <a:r>
              <a:rPr lang="en-US" sz="2300" b="0" err="1" smtClean="0"/>
              <a:t>es</a:t>
            </a:r>
            <a:r>
              <a:rPr lang="en-US" sz="2300" b="0" smtClean="0"/>
              <a:t> el </a:t>
            </a:r>
            <a:r>
              <a:rPr lang="en-US" sz="2300" b="0" err="1" smtClean="0"/>
              <a:t>más</a:t>
            </a:r>
            <a:r>
              <a:rPr lang="en-US" sz="2300" b="0" smtClean="0"/>
              <a:t> </a:t>
            </a:r>
            <a:r>
              <a:rPr lang="en-US" sz="2300" b="0" err="1" smtClean="0"/>
              <a:t>saneado</a:t>
            </a:r>
            <a:r>
              <a:rPr lang="en-US" sz="2300" b="0" smtClean="0"/>
              <a:t> del </a:t>
            </a:r>
            <a:r>
              <a:rPr lang="en-US" sz="2300" b="0" err="1" smtClean="0"/>
              <a:t>mundo</a:t>
            </a:r>
            <a:endParaRPr lang="en-US" sz="2300" b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5181600"/>
            <a:ext cx="5867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1 </a:t>
            </a:r>
            <a:r>
              <a:rPr lang="en-US" sz="900">
                <a:cs typeface="Arial" charset="0"/>
              </a:rPr>
              <a:t>The World Economic Forum. </a:t>
            </a:r>
            <a:r>
              <a:rPr lang="en-US" sz="900" i="1">
                <a:cs typeface="Arial" charset="0"/>
              </a:rPr>
              <a:t>The Global Competitiveness </a:t>
            </a:r>
            <a:r>
              <a:rPr lang="en-US" sz="900" i="1">
                <a:solidFill>
                  <a:srgbClr val="4D4D4D"/>
                </a:solidFill>
                <a:cs typeface="Arial" charset="0"/>
              </a:rPr>
              <a:t>Report 2008-2009, 2009–2010, and 2010-2011</a:t>
            </a:r>
            <a:r>
              <a:rPr lang="en-US" sz="900">
                <a:solidFill>
                  <a:srgbClr val="4D4D4D"/>
                </a:solidFill>
                <a:cs typeface="Arial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3192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76200"/>
            <a:ext cx="8978900" cy="877163"/>
          </a:xfrm>
        </p:spPr>
        <p:txBody>
          <a:bodyPr/>
          <a:lstStyle/>
          <a:p>
            <a:pPr eaLnBrk="1" hangingPunct="1"/>
            <a:r>
              <a:rPr lang="es-ES_tradnl" smtClean="0"/>
              <a:t>Las grandes empresas se encuentran en Canadá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79638" y="1304925"/>
            <a:ext cx="1624012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Charles River Laboratories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International,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Chrysler Group LLC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China Ocean Shipping (Group) Co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China Shipping Container Lines Co.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Citco Group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Citigroup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ConocoPhillips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Continental AG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Convergys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Dawn Food Products,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DB Schenker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Denso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DHL International GmbH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Dieffenbacher GmbH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Digital Domain,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The Dow Chemical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Dubai Aerospace Enterprise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E. I. du Pont de Nemours and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Eastman Kodak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Electronic Arts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Enel SpA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Eurocopter S.A.S.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Exxon Mobil Corp.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304925"/>
            <a:ext cx="15192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3M Company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Accenture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Acciona S.A.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Activision Blizzard,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Aditya Birla Minacs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Amgen,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AOC Resins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APL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A. P. Moller-Maersk Group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Archer Daniels Midland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Bank of China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The Bank of Tokyo-Mitsubishi UFJ,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BASF SE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Bell Helicopter Textron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BHP Billiton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Boeing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Bose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BP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Capgemini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Cargill,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Ceridian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CGI Group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CH2M Hill Companies, Ltd.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449888" y="1304925"/>
            <a:ext cx="16240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Johnson Controls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Johnson &amp; Johnson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JPMorgan Chase &amp;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Keane,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Kellogg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Korea Exchange Bank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Kühne + Nagel International AG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LM Ericsson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Lockheed Martin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Mainstream Renewable Power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Mediterranean Shipping Co. S.A.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Meggitt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Merck &amp; Co.,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Merrill Lynch &amp; Co.,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Messier - Dowty International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Microsoft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Mitsui &amp; Co.,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Monsanto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Morgan Stanley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MTU Aero Engines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Munich Re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Nokia OYJ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Novartis AG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Oracle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endParaRPr lang="en-US" sz="1000" b="1">
              <a:solidFill>
                <a:srgbClr val="DEDEDE"/>
              </a:solidFill>
              <a:cs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2700" y="1304925"/>
            <a:ext cx="1519238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F. Hoffmann-La Roche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Flextronics International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Ford Motor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General Dynamics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General Electric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General Motors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Gilead Sciences,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GlaxoSmithKline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Grain Millers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Goodrich Aerospace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The Hanjin Group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Harris Corporation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Hewlett-Packard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Hexagon AB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Hitachi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Honda Motor Co.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Honeywell International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HSBC Holdings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ICICI Bank Limited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Infosys Technologies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Intel Corporation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International Business Machines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Invesco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James Richardson International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159625" y="1304925"/>
            <a:ext cx="15192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Otoka Energy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PACCAR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Pixar Animation Studios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Pratt &amp; Whitney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Raytheon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Robert Bosch GmbH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Rolls-Royce Group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Royal Dutch Shell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Sage Software Inc.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SAP AG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Schlumberger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Schneider Electric S.A.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Seiko Epson Corp.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Sophos plc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Square Enix Holdings Co.,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State Farm Mutual Automobile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Insurance Co.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Sulzer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Takeda Pharmaceutical Co.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Tata Consultancy Services Ltd.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Thales Group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TOTAL S.A.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4B8D"/>
              </a:buClr>
              <a:buSzPct val="120000"/>
              <a:buFont typeface="Wingdings" pitchFamily="2" charset="2"/>
              <a:buNone/>
            </a:pPr>
            <a:r>
              <a:rPr lang="en-US" sz="1000" b="1">
                <a:solidFill>
                  <a:srgbClr val="DEDEDE"/>
                </a:solidFill>
                <a:cs typeface="Arial" charset="0"/>
              </a:rPr>
              <a:t>Toyota Motor Corp.</a:t>
            </a:r>
          </a:p>
        </p:txBody>
      </p:sp>
      <p:pic>
        <p:nvPicPr>
          <p:cNvPr id="26632" name="Picture 8" descr="Boeing_logo-bl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2132013"/>
            <a:ext cx="2911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onda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38" y="3095625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logo_kellog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8161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G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012950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HP-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075" y="30686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IB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431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Ericsson_logo2 [Converted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247900"/>
            <a:ext cx="2136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Accenture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049588"/>
            <a:ext cx="1739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itiban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116"/>
          <a:stretch>
            <a:fillRect/>
          </a:stretch>
        </p:blipFill>
        <p:spPr bwMode="auto">
          <a:xfrm>
            <a:off x="4953000" y="5181600"/>
            <a:ext cx="1041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General_Electric_color_logo [Converted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822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GlaxoSmithKline [Converted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185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EA_Sport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987800"/>
            <a:ext cx="1238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0" descr="BASF_logo [Converted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46700"/>
            <a:ext cx="1692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1" descr="nokia_0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2926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2" descr="logo Huawei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53200" y="4800600"/>
            <a:ext cx="990600" cy="99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1985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0" y="1493838"/>
            <a:ext cx="8858250" cy="1379537"/>
          </a:xfrm>
          <a:custGeom>
            <a:avLst/>
            <a:gdLst>
              <a:gd name="T0" fmla="*/ 2147483647 w 14880"/>
              <a:gd name="T1" fmla="*/ 2147483647 h 2320"/>
              <a:gd name="T2" fmla="*/ 2147483647 w 14880"/>
              <a:gd name="T3" fmla="*/ 2147483647 h 2320"/>
              <a:gd name="T4" fmla="*/ 2147483647 w 14880"/>
              <a:gd name="T5" fmla="*/ 2147483647 h 2320"/>
              <a:gd name="T6" fmla="*/ 2147483647 w 14880"/>
              <a:gd name="T7" fmla="*/ 2147483647 h 2320"/>
              <a:gd name="T8" fmla="*/ 2147483647 w 14880"/>
              <a:gd name="T9" fmla="*/ 2147483647 h 2320"/>
              <a:gd name="T10" fmla="*/ 2147483647 w 14880"/>
              <a:gd name="T11" fmla="*/ 2147483647 h 2320"/>
              <a:gd name="T12" fmla="*/ 0 w 14880"/>
              <a:gd name="T13" fmla="*/ 2147483647 h 2320"/>
              <a:gd name="T14" fmla="*/ 0 w 14880"/>
              <a:gd name="T15" fmla="*/ 2147483647 h 2320"/>
              <a:gd name="T16" fmla="*/ 0 w 14880"/>
              <a:gd name="T17" fmla="*/ 0 h 2320"/>
              <a:gd name="T18" fmla="*/ 0 w 14880"/>
              <a:gd name="T19" fmla="*/ 0 h 2320"/>
              <a:gd name="T20" fmla="*/ 2147483647 w 14880"/>
              <a:gd name="T21" fmla="*/ 0 h 2320"/>
              <a:gd name="T22" fmla="*/ 2147483647 w 14880"/>
              <a:gd name="T23" fmla="*/ 0 h 2320"/>
              <a:gd name="T24" fmla="*/ 2147483647 w 14880"/>
              <a:gd name="T25" fmla="*/ 2147483647 h 2320"/>
              <a:gd name="T26" fmla="*/ 2147483647 w 14880"/>
              <a:gd name="T27" fmla="*/ 2147483647 h 2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0" y="2320"/>
                </a:lnTo>
                <a:lnTo>
                  <a:pt x="0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0" y="3022600"/>
            <a:ext cx="8858250" cy="1379538"/>
          </a:xfrm>
          <a:custGeom>
            <a:avLst/>
            <a:gdLst>
              <a:gd name="T0" fmla="*/ 2147483647 w 14880"/>
              <a:gd name="T1" fmla="*/ 2147483647 h 2320"/>
              <a:gd name="T2" fmla="*/ 2147483647 w 14880"/>
              <a:gd name="T3" fmla="*/ 2147483647 h 2320"/>
              <a:gd name="T4" fmla="*/ 2147483647 w 14880"/>
              <a:gd name="T5" fmla="*/ 2147483647 h 2320"/>
              <a:gd name="T6" fmla="*/ 2147483647 w 14880"/>
              <a:gd name="T7" fmla="*/ 2147483647 h 2320"/>
              <a:gd name="T8" fmla="*/ 2147483647 w 14880"/>
              <a:gd name="T9" fmla="*/ 2147483647 h 2320"/>
              <a:gd name="T10" fmla="*/ 2147483647 w 14880"/>
              <a:gd name="T11" fmla="*/ 2147483647 h 2320"/>
              <a:gd name="T12" fmla="*/ 0 w 14880"/>
              <a:gd name="T13" fmla="*/ 2147483647 h 2320"/>
              <a:gd name="T14" fmla="*/ 0 w 14880"/>
              <a:gd name="T15" fmla="*/ 2147483647 h 2320"/>
              <a:gd name="T16" fmla="*/ 0 w 14880"/>
              <a:gd name="T17" fmla="*/ 0 h 2320"/>
              <a:gd name="T18" fmla="*/ 0 w 14880"/>
              <a:gd name="T19" fmla="*/ 0 h 2320"/>
              <a:gd name="T20" fmla="*/ 2147483647 w 14880"/>
              <a:gd name="T21" fmla="*/ 0 h 2320"/>
              <a:gd name="T22" fmla="*/ 2147483647 w 14880"/>
              <a:gd name="T23" fmla="*/ 0 h 2320"/>
              <a:gd name="T24" fmla="*/ 2147483647 w 14880"/>
              <a:gd name="T25" fmla="*/ 2147483647 h 2320"/>
              <a:gd name="T26" fmla="*/ 2147483647 w 14880"/>
              <a:gd name="T27" fmla="*/ 2147483647 h 2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0" y="2320"/>
                </a:lnTo>
                <a:lnTo>
                  <a:pt x="0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0" y="4621213"/>
            <a:ext cx="8858250" cy="1429931"/>
          </a:xfrm>
          <a:custGeom>
            <a:avLst/>
            <a:gdLst>
              <a:gd name="T0" fmla="*/ 2147483647 w 14880"/>
              <a:gd name="T1" fmla="*/ 2147483647 h 2320"/>
              <a:gd name="T2" fmla="*/ 2147483647 w 14880"/>
              <a:gd name="T3" fmla="*/ 2147483647 h 2320"/>
              <a:gd name="T4" fmla="*/ 2147483647 w 14880"/>
              <a:gd name="T5" fmla="*/ 2147483647 h 2320"/>
              <a:gd name="T6" fmla="*/ 2147483647 w 14880"/>
              <a:gd name="T7" fmla="*/ 2147483647 h 2320"/>
              <a:gd name="T8" fmla="*/ 2147483647 w 14880"/>
              <a:gd name="T9" fmla="*/ 2147483647 h 2320"/>
              <a:gd name="T10" fmla="*/ 2147483647 w 14880"/>
              <a:gd name="T11" fmla="*/ 2147483647 h 2320"/>
              <a:gd name="T12" fmla="*/ 0 w 14880"/>
              <a:gd name="T13" fmla="*/ 2147483647 h 2320"/>
              <a:gd name="T14" fmla="*/ 0 w 14880"/>
              <a:gd name="T15" fmla="*/ 2147483647 h 2320"/>
              <a:gd name="T16" fmla="*/ 0 w 14880"/>
              <a:gd name="T17" fmla="*/ 0 h 2320"/>
              <a:gd name="T18" fmla="*/ 0 w 14880"/>
              <a:gd name="T19" fmla="*/ 0 h 2320"/>
              <a:gd name="T20" fmla="*/ 2147483647 w 14880"/>
              <a:gd name="T21" fmla="*/ 0 h 2320"/>
              <a:gd name="T22" fmla="*/ 2147483647 w 14880"/>
              <a:gd name="T23" fmla="*/ 0 h 2320"/>
              <a:gd name="T24" fmla="*/ 2147483647 w 14880"/>
              <a:gd name="T25" fmla="*/ 2147483647 h 2320"/>
              <a:gd name="T26" fmla="*/ 2147483647 w 14880"/>
              <a:gd name="T27" fmla="*/ 2147483647 h 23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880" h="2320">
                <a:moveTo>
                  <a:pt x="14880" y="387"/>
                </a:moveTo>
                <a:lnTo>
                  <a:pt x="14880" y="1934"/>
                </a:lnTo>
                <a:cubicBezTo>
                  <a:pt x="14880" y="2147"/>
                  <a:pt x="14707" y="2320"/>
                  <a:pt x="14494" y="2320"/>
                </a:cubicBezTo>
                <a:cubicBezTo>
                  <a:pt x="14494" y="2320"/>
                  <a:pt x="14494" y="2320"/>
                  <a:pt x="14494" y="2320"/>
                </a:cubicBezTo>
                <a:lnTo>
                  <a:pt x="0" y="2320"/>
                </a:lnTo>
                <a:lnTo>
                  <a:pt x="0" y="0"/>
                </a:lnTo>
                <a:lnTo>
                  <a:pt x="14494" y="0"/>
                </a:lnTo>
                <a:cubicBezTo>
                  <a:pt x="14707" y="0"/>
                  <a:pt x="14880" y="174"/>
                  <a:pt x="14880" y="387"/>
                </a:cubicBezTo>
                <a:cubicBezTo>
                  <a:pt x="14880" y="387"/>
                  <a:pt x="14880" y="387"/>
                  <a:pt x="14880" y="387"/>
                </a:cubicBez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 smtClean="0"/>
              <a:t>Testimonios</a:t>
            </a:r>
            <a:endParaRPr lang="en-US" smtClean="0"/>
          </a:p>
        </p:txBody>
      </p:sp>
      <p:pic>
        <p:nvPicPr>
          <p:cNvPr id="27654" name="Picture 6" descr="THQ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13557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SB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1"/>
          <a:stretch>
            <a:fillRect/>
          </a:stretch>
        </p:blipFill>
        <p:spPr bwMode="auto">
          <a:xfrm>
            <a:off x="0" y="3014663"/>
            <a:ext cx="13477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anofi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5"/>
          <a:stretch>
            <a:fillRect/>
          </a:stretch>
        </p:blipFill>
        <p:spPr bwMode="auto">
          <a:xfrm>
            <a:off x="0" y="4619624"/>
            <a:ext cx="1355725" cy="14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Freeform 9"/>
          <p:cNvSpPr>
            <a:spLocks noEditPoints="1"/>
          </p:cNvSpPr>
          <p:nvPr/>
        </p:nvSpPr>
        <p:spPr bwMode="auto">
          <a:xfrm rot="10800000" flipH="1">
            <a:off x="1465263" y="1581150"/>
            <a:ext cx="682625" cy="5175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8" name="Freeform 10"/>
          <p:cNvSpPr>
            <a:spLocks noEditPoints="1"/>
          </p:cNvSpPr>
          <p:nvPr/>
        </p:nvSpPr>
        <p:spPr bwMode="auto">
          <a:xfrm rot="10800000">
            <a:off x="8259763" y="3665538"/>
            <a:ext cx="482600" cy="3651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9" name="Freeform 11"/>
          <p:cNvSpPr>
            <a:spLocks noEditPoints="1"/>
          </p:cNvSpPr>
          <p:nvPr/>
        </p:nvSpPr>
        <p:spPr bwMode="auto">
          <a:xfrm rot="10800000" flipH="1">
            <a:off x="1465263" y="3122613"/>
            <a:ext cx="682625" cy="5175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517650" y="3061107"/>
            <a:ext cx="7259638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s-ES_tradnl" sz="1400" i="1" dirty="0" smtClean="0">
                <a:solidFill>
                  <a:srgbClr val="004B8D"/>
                </a:solidFill>
                <a:cs typeface="Arial" charset="0"/>
              </a:rPr>
              <a:t>El crecimiento de la economía basado sobre las exportaciones de Canadá impulsa la demanda para nuestros servicios corporativos y comerciales. Además, nuestros servicios a los clientes apelan a las personas con proyección internacional – una descripción que encaja mucho con Canadá, uno de los países mas cosmopolitas del planeta. </a:t>
            </a:r>
            <a:endParaRPr lang="en-US" sz="1400" i="1" dirty="0">
              <a:solidFill>
                <a:srgbClr val="808080"/>
              </a:solidFill>
              <a:cs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n-US" sz="1200" b="1" dirty="0">
                <a:cs typeface="Arial" charset="0"/>
              </a:rPr>
              <a:t>Matt </a:t>
            </a:r>
            <a:r>
              <a:rPr lang="en-US" sz="1200" b="1" dirty="0" err="1">
                <a:cs typeface="Arial" charset="0"/>
              </a:rPr>
              <a:t>Bosrock</a:t>
            </a:r>
            <a:r>
              <a:rPr lang="en-US" sz="1200" b="1" dirty="0">
                <a:cs typeface="Arial" charset="0"/>
              </a:rPr>
              <a:t/>
            </a:r>
            <a:br>
              <a:rPr lang="en-US" sz="1200" b="1" dirty="0">
                <a:cs typeface="Arial" charset="0"/>
              </a:rPr>
            </a:br>
            <a:r>
              <a:rPr lang="es-ES_tradnl" sz="1200" dirty="0" smtClean="0">
                <a:cs typeface="Arial" charset="0"/>
              </a:rPr>
              <a:t>Director</a:t>
            </a:r>
            <a:r>
              <a:rPr lang="en-US" sz="1200" dirty="0" smtClean="0">
                <a:cs typeface="Arial" charset="0"/>
              </a:rPr>
              <a:t> </a:t>
            </a:r>
            <a:r>
              <a:rPr lang="es-ES_tradnl" sz="1200" dirty="0" smtClean="0">
                <a:cs typeface="Arial" charset="0"/>
              </a:rPr>
              <a:t>General</a:t>
            </a:r>
            <a:r>
              <a:rPr lang="en-US" sz="1200" dirty="0" smtClean="0">
                <a:cs typeface="Arial" charset="0"/>
              </a:rPr>
              <a:t> </a:t>
            </a:r>
            <a:r>
              <a:rPr lang="es-ES_tradnl" sz="1200" dirty="0" smtClean="0">
                <a:cs typeface="Arial" charset="0"/>
              </a:rPr>
              <a:t>Adjunto</a:t>
            </a:r>
            <a:r>
              <a:rPr lang="en-US" sz="1200" dirty="0" smtClean="0">
                <a:cs typeface="Arial" charset="0"/>
              </a:rPr>
              <a:t>, </a:t>
            </a:r>
            <a:r>
              <a:rPr lang="en-US" sz="1200" dirty="0">
                <a:cs typeface="Arial" charset="0"/>
              </a:rPr>
              <a:t>HSBC Bank Canada</a:t>
            </a:r>
          </a:p>
        </p:txBody>
      </p:sp>
      <p:sp>
        <p:nvSpPr>
          <p:cNvPr id="27661" name="Freeform 13"/>
          <p:cNvSpPr>
            <a:spLocks noEditPoints="1"/>
          </p:cNvSpPr>
          <p:nvPr/>
        </p:nvSpPr>
        <p:spPr bwMode="auto">
          <a:xfrm rot="10800000">
            <a:off x="8297863" y="5105400"/>
            <a:ext cx="482600" cy="3651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2" name="Freeform 14"/>
          <p:cNvSpPr>
            <a:spLocks noEditPoints="1"/>
          </p:cNvSpPr>
          <p:nvPr/>
        </p:nvSpPr>
        <p:spPr bwMode="auto">
          <a:xfrm rot="10800000" flipH="1">
            <a:off x="1465263" y="4676775"/>
            <a:ext cx="682625" cy="5175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517650" y="4681538"/>
            <a:ext cx="71882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s-ES_tradnl" sz="1400" i="1" dirty="0" smtClean="0">
                <a:solidFill>
                  <a:srgbClr val="004B8D"/>
                </a:solidFill>
                <a:cs typeface="Arial" charset="0"/>
              </a:rPr>
              <a:t>El apoyo de Ontario fue una gran ventaja – refuerza la importancia de nuestro trabajo y contribuye a nuestro éxito. </a:t>
            </a:r>
            <a:r>
              <a:rPr lang="es-ES" sz="1400" i="1" dirty="0" smtClean="0">
                <a:solidFill>
                  <a:srgbClr val="004B8D"/>
                </a:solidFill>
                <a:cs typeface="Arial" charset="0"/>
              </a:rPr>
              <a:t>Al </a:t>
            </a:r>
            <a:r>
              <a:rPr lang="es-ES" sz="1400" i="1" dirty="0">
                <a:solidFill>
                  <a:srgbClr val="004B8D"/>
                </a:solidFill>
                <a:cs typeface="Arial" charset="0"/>
              </a:rPr>
              <a:t>proporcionar un hogar ideal para expandir nuestro negocio, Canadá ha apoyado nuestras innovaciones para ayudar a prevenir enfermedades y salvar vidas.</a:t>
            </a:r>
          </a:p>
          <a:p>
            <a:pPr algn="r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n-US" sz="1200" b="1" dirty="0" smtClean="0">
                <a:cs typeface="Arial" charset="0"/>
              </a:rPr>
              <a:t>Mark </a:t>
            </a:r>
            <a:r>
              <a:rPr lang="en-US" sz="1200" b="1" dirty="0" err="1">
                <a:cs typeface="Arial" charset="0"/>
              </a:rPr>
              <a:t>Lievonen</a:t>
            </a:r>
            <a:r>
              <a:rPr lang="en-US" sz="1200" b="1" dirty="0">
                <a:cs typeface="Arial" charset="0"/>
              </a:rPr>
              <a:t/>
            </a:r>
            <a:br>
              <a:rPr lang="en-US" sz="1200" b="1" dirty="0">
                <a:cs typeface="Arial" charset="0"/>
              </a:rPr>
            </a:br>
            <a:r>
              <a:rPr lang="es-ES_tradnl" sz="1200" dirty="0" smtClean="0">
                <a:cs typeface="Arial" charset="0"/>
              </a:rPr>
              <a:t>Presidente</a:t>
            </a:r>
            <a:r>
              <a:rPr lang="en-US" sz="1200" dirty="0" smtClean="0">
                <a:cs typeface="Arial" charset="0"/>
              </a:rPr>
              <a:t>, </a:t>
            </a:r>
            <a:r>
              <a:rPr lang="en-US" sz="1200" dirty="0" err="1">
                <a:cs typeface="Arial" charset="0"/>
              </a:rPr>
              <a:t>Sanofi</a:t>
            </a:r>
            <a:r>
              <a:rPr lang="en-US" sz="1200" dirty="0">
                <a:cs typeface="Arial" charset="0"/>
              </a:rPr>
              <a:t> Pasteur</a:t>
            </a:r>
          </a:p>
        </p:txBody>
      </p:sp>
      <p:sp>
        <p:nvSpPr>
          <p:cNvPr id="27664" name="Freeform 16"/>
          <p:cNvSpPr>
            <a:spLocks noEditPoints="1"/>
          </p:cNvSpPr>
          <p:nvPr/>
        </p:nvSpPr>
        <p:spPr bwMode="auto">
          <a:xfrm rot="10800000">
            <a:off x="8259763" y="1924050"/>
            <a:ext cx="482600" cy="365125"/>
          </a:xfrm>
          <a:custGeom>
            <a:avLst/>
            <a:gdLst>
              <a:gd name="T0" fmla="*/ 2147483647 w 182"/>
              <a:gd name="T1" fmla="*/ 0 h 138"/>
              <a:gd name="T2" fmla="*/ 2147483647 w 182"/>
              <a:gd name="T3" fmla="*/ 2147483647 h 138"/>
              <a:gd name="T4" fmla="*/ 2147483647 w 182"/>
              <a:gd name="T5" fmla="*/ 2147483647 h 138"/>
              <a:gd name="T6" fmla="*/ 2147483647 w 182"/>
              <a:gd name="T7" fmla="*/ 2147483647 h 138"/>
              <a:gd name="T8" fmla="*/ 2147483647 w 182"/>
              <a:gd name="T9" fmla="*/ 2147483647 h 138"/>
              <a:gd name="T10" fmla="*/ 2147483647 w 182"/>
              <a:gd name="T11" fmla="*/ 2147483647 h 138"/>
              <a:gd name="T12" fmla="*/ 2147483647 w 182"/>
              <a:gd name="T13" fmla="*/ 2147483647 h 138"/>
              <a:gd name="T14" fmla="*/ 2147483647 w 182"/>
              <a:gd name="T15" fmla="*/ 2147483647 h 138"/>
              <a:gd name="T16" fmla="*/ 2147483647 w 182"/>
              <a:gd name="T17" fmla="*/ 2147483647 h 138"/>
              <a:gd name="T18" fmla="*/ 2147483647 w 182"/>
              <a:gd name="T19" fmla="*/ 2147483647 h 138"/>
              <a:gd name="T20" fmla="*/ 2147483647 w 182"/>
              <a:gd name="T21" fmla="*/ 2147483647 h 138"/>
              <a:gd name="T22" fmla="*/ 2147483647 w 182"/>
              <a:gd name="T23" fmla="*/ 2147483647 h 138"/>
              <a:gd name="T24" fmla="*/ 2147483647 w 182"/>
              <a:gd name="T25" fmla="*/ 2147483647 h 138"/>
              <a:gd name="T26" fmla="*/ 0 w 182"/>
              <a:gd name="T27" fmla="*/ 2147483647 h 138"/>
              <a:gd name="T28" fmla="*/ 2147483647 w 182"/>
              <a:gd name="T29" fmla="*/ 2147483647 h 138"/>
              <a:gd name="T30" fmla="*/ 2147483647 w 182"/>
              <a:gd name="T31" fmla="*/ 0 h 138"/>
              <a:gd name="T32" fmla="*/ 2147483647 w 182"/>
              <a:gd name="T33" fmla="*/ 2147483647 h 138"/>
              <a:gd name="T34" fmla="*/ 2147483647 w 182"/>
              <a:gd name="T35" fmla="*/ 2147483647 h 138"/>
              <a:gd name="T36" fmla="*/ 2147483647 w 182"/>
              <a:gd name="T37" fmla="*/ 2147483647 h 138"/>
              <a:gd name="T38" fmla="*/ 2147483647 w 182"/>
              <a:gd name="T39" fmla="*/ 2147483647 h 138"/>
              <a:gd name="T40" fmla="*/ 2147483647 w 182"/>
              <a:gd name="T41" fmla="*/ 2147483647 h 138"/>
              <a:gd name="T42" fmla="*/ 2147483647 w 182"/>
              <a:gd name="T43" fmla="*/ 2147483647 h 138"/>
              <a:gd name="T44" fmla="*/ 2147483647 w 182"/>
              <a:gd name="T45" fmla="*/ 2147483647 h 138"/>
              <a:gd name="T46" fmla="*/ 2147483647 w 182"/>
              <a:gd name="T47" fmla="*/ 2147483647 h 138"/>
              <a:gd name="T48" fmla="*/ 2147483647 w 182"/>
              <a:gd name="T49" fmla="*/ 2147483647 h 138"/>
              <a:gd name="T50" fmla="*/ 2147483647 w 182"/>
              <a:gd name="T51" fmla="*/ 2147483647 h 138"/>
              <a:gd name="T52" fmla="*/ 2147483647 w 182"/>
              <a:gd name="T53" fmla="*/ 2147483647 h 138"/>
              <a:gd name="T54" fmla="*/ 2147483647 w 182"/>
              <a:gd name="T55" fmla="*/ 2147483647 h 138"/>
              <a:gd name="T56" fmla="*/ 2147483647 w 182"/>
              <a:gd name="T57" fmla="*/ 2147483647 h 138"/>
              <a:gd name="T58" fmla="*/ 2147483647 w 182"/>
              <a:gd name="T59" fmla="*/ 2147483647 h 138"/>
              <a:gd name="T60" fmla="*/ 2147483647 w 182"/>
              <a:gd name="T61" fmla="*/ 2147483647 h 138"/>
              <a:gd name="T62" fmla="*/ 2147483647 w 182"/>
              <a:gd name="T63" fmla="*/ 2147483647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" h="138">
                <a:moveTo>
                  <a:pt x="67" y="0"/>
                </a:moveTo>
                <a:cubicBezTo>
                  <a:pt x="69" y="1"/>
                  <a:pt x="70" y="2"/>
                  <a:pt x="71" y="4"/>
                </a:cubicBezTo>
                <a:cubicBezTo>
                  <a:pt x="74" y="9"/>
                  <a:pt x="76" y="13"/>
                  <a:pt x="76" y="16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9"/>
                  <a:pt x="70" y="21"/>
                  <a:pt x="65" y="24"/>
                </a:cubicBezTo>
                <a:cubicBezTo>
                  <a:pt x="56" y="30"/>
                  <a:pt x="50" y="35"/>
                  <a:pt x="47" y="40"/>
                </a:cubicBezTo>
                <a:cubicBezTo>
                  <a:pt x="42" y="47"/>
                  <a:pt x="40" y="53"/>
                  <a:pt x="40" y="59"/>
                </a:cubicBezTo>
                <a:cubicBezTo>
                  <a:pt x="40" y="68"/>
                  <a:pt x="45" y="75"/>
                  <a:pt x="56" y="80"/>
                </a:cubicBezTo>
                <a:cubicBezTo>
                  <a:pt x="64" y="84"/>
                  <a:pt x="69" y="87"/>
                  <a:pt x="72" y="91"/>
                </a:cubicBezTo>
                <a:cubicBezTo>
                  <a:pt x="76" y="95"/>
                  <a:pt x="78" y="101"/>
                  <a:pt x="78" y="107"/>
                </a:cubicBezTo>
                <a:cubicBezTo>
                  <a:pt x="78" y="115"/>
                  <a:pt x="75" y="122"/>
                  <a:pt x="69" y="129"/>
                </a:cubicBezTo>
                <a:cubicBezTo>
                  <a:pt x="62" y="135"/>
                  <a:pt x="55" y="138"/>
                  <a:pt x="46" y="138"/>
                </a:cubicBezTo>
                <a:cubicBezTo>
                  <a:pt x="35" y="138"/>
                  <a:pt x="24" y="133"/>
                  <a:pt x="15" y="122"/>
                </a:cubicBezTo>
                <a:cubicBezTo>
                  <a:pt x="5" y="112"/>
                  <a:pt x="0" y="98"/>
                  <a:pt x="0" y="82"/>
                </a:cubicBezTo>
                <a:cubicBezTo>
                  <a:pt x="0" y="62"/>
                  <a:pt x="7" y="44"/>
                  <a:pt x="21" y="28"/>
                </a:cubicBezTo>
                <a:cubicBezTo>
                  <a:pt x="34" y="12"/>
                  <a:pt x="49" y="3"/>
                  <a:pt x="67" y="0"/>
                </a:cubicBezTo>
                <a:close/>
                <a:moveTo>
                  <a:pt x="168" y="1"/>
                </a:moveTo>
                <a:cubicBezTo>
                  <a:pt x="171" y="1"/>
                  <a:pt x="174" y="3"/>
                  <a:pt x="176" y="6"/>
                </a:cubicBezTo>
                <a:cubicBezTo>
                  <a:pt x="180" y="10"/>
                  <a:pt x="181" y="13"/>
                  <a:pt x="181" y="16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65" y="28"/>
                  <a:pt x="155" y="36"/>
                  <a:pt x="151" y="42"/>
                </a:cubicBezTo>
                <a:cubicBezTo>
                  <a:pt x="146" y="48"/>
                  <a:pt x="144" y="55"/>
                  <a:pt x="144" y="62"/>
                </a:cubicBezTo>
                <a:cubicBezTo>
                  <a:pt x="144" y="66"/>
                  <a:pt x="145" y="69"/>
                  <a:pt x="147" y="71"/>
                </a:cubicBezTo>
                <a:cubicBezTo>
                  <a:pt x="149" y="74"/>
                  <a:pt x="155" y="78"/>
                  <a:pt x="163" y="82"/>
                </a:cubicBezTo>
                <a:cubicBezTo>
                  <a:pt x="176" y="89"/>
                  <a:pt x="182" y="98"/>
                  <a:pt x="182" y="109"/>
                </a:cubicBezTo>
                <a:cubicBezTo>
                  <a:pt x="182" y="117"/>
                  <a:pt x="179" y="123"/>
                  <a:pt x="173" y="129"/>
                </a:cubicBezTo>
                <a:cubicBezTo>
                  <a:pt x="166" y="135"/>
                  <a:pt x="159" y="138"/>
                  <a:pt x="149" y="138"/>
                </a:cubicBezTo>
                <a:cubicBezTo>
                  <a:pt x="138" y="138"/>
                  <a:pt x="127" y="133"/>
                  <a:pt x="118" y="123"/>
                </a:cubicBezTo>
                <a:cubicBezTo>
                  <a:pt x="109" y="113"/>
                  <a:pt x="104" y="100"/>
                  <a:pt x="104" y="85"/>
                </a:cubicBezTo>
                <a:cubicBezTo>
                  <a:pt x="104" y="73"/>
                  <a:pt x="107" y="61"/>
                  <a:pt x="112" y="49"/>
                </a:cubicBezTo>
                <a:cubicBezTo>
                  <a:pt x="118" y="37"/>
                  <a:pt x="125" y="27"/>
                  <a:pt x="135" y="19"/>
                </a:cubicBezTo>
                <a:cubicBezTo>
                  <a:pt x="146" y="11"/>
                  <a:pt x="157" y="5"/>
                  <a:pt x="168" y="1"/>
                </a:cubicBezTo>
                <a:close/>
              </a:path>
            </a:pathLst>
          </a:custGeom>
          <a:solidFill>
            <a:schemeClr val="bg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517650" y="1636713"/>
            <a:ext cx="7188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n-US" sz="1400" i="1" smtClean="0">
                <a:solidFill>
                  <a:srgbClr val="004B8D"/>
                </a:solidFill>
                <a:cs typeface="Arial" charset="0"/>
              </a:rPr>
              <a:t>“El </a:t>
            </a:r>
            <a:r>
              <a:rPr lang="es-ES_tradnl" sz="1400" i="1" smtClean="0">
                <a:solidFill>
                  <a:srgbClr val="004B8D"/>
                </a:solidFill>
                <a:cs typeface="Arial" charset="0"/>
              </a:rPr>
              <a:t>apoyo</a:t>
            </a:r>
            <a:r>
              <a:rPr lang="en-US" sz="1400" i="1" smtClean="0">
                <a:solidFill>
                  <a:srgbClr val="004B8D"/>
                </a:solidFill>
                <a:cs typeface="Arial" charset="0"/>
              </a:rPr>
              <a:t> del  </a:t>
            </a:r>
            <a:r>
              <a:rPr lang="es-ES_tradnl" sz="1400" i="1" smtClean="0">
                <a:solidFill>
                  <a:srgbClr val="004B8D"/>
                </a:solidFill>
                <a:cs typeface="Arial" charset="0"/>
              </a:rPr>
              <a:t>gobierno</a:t>
            </a:r>
            <a:r>
              <a:rPr lang="en-US" sz="1400" i="1">
                <a:solidFill>
                  <a:srgbClr val="004B8D"/>
                </a:solidFill>
                <a:cs typeface="Arial" charset="0"/>
              </a:rPr>
              <a:t> </a:t>
            </a:r>
            <a:r>
              <a:rPr lang="es-ES" sz="1400" i="1" smtClean="0">
                <a:solidFill>
                  <a:srgbClr val="004B8D"/>
                </a:solidFill>
                <a:cs typeface="Arial" charset="0"/>
              </a:rPr>
              <a:t>en </a:t>
            </a:r>
            <a:r>
              <a:rPr lang="es-ES" sz="1400" i="1">
                <a:solidFill>
                  <a:srgbClr val="004B8D"/>
                </a:solidFill>
                <a:cs typeface="Arial" charset="0"/>
              </a:rPr>
              <a:t>forma de créditos fiscales reembolsables y otros incentivos, </a:t>
            </a:r>
            <a:r>
              <a:rPr lang="es-ES" sz="1400" i="1" smtClean="0">
                <a:solidFill>
                  <a:srgbClr val="004B8D"/>
                </a:solidFill>
                <a:cs typeface="Arial" charset="0"/>
              </a:rPr>
              <a:t>permitió a Montreal destacarse </a:t>
            </a:r>
            <a:r>
              <a:rPr lang="es-ES" sz="1400" i="1">
                <a:solidFill>
                  <a:srgbClr val="004B8D"/>
                </a:solidFill>
                <a:cs typeface="Arial" charset="0"/>
              </a:rPr>
              <a:t>como la mejor combinación de talento creativo y </a:t>
            </a:r>
            <a:r>
              <a:rPr lang="es-ES" sz="1400" i="1" smtClean="0">
                <a:solidFill>
                  <a:srgbClr val="004B8D"/>
                </a:solidFill>
                <a:cs typeface="Arial" charset="0"/>
              </a:rPr>
              <a:t>economía </a:t>
            </a:r>
            <a:r>
              <a:rPr lang="es-ES" sz="1400" i="1">
                <a:solidFill>
                  <a:srgbClr val="004B8D"/>
                </a:solidFill>
                <a:cs typeface="Arial" charset="0"/>
              </a:rPr>
              <a:t>favorable de las ciudades </a:t>
            </a:r>
            <a:r>
              <a:rPr lang="es-ES" sz="1400" i="1" smtClean="0">
                <a:solidFill>
                  <a:srgbClr val="004B8D"/>
                </a:solidFill>
                <a:cs typeface="Arial" charset="0"/>
              </a:rPr>
              <a:t>estudiadas para </a:t>
            </a:r>
            <a:r>
              <a:rPr lang="es-ES" sz="1400" i="1">
                <a:solidFill>
                  <a:srgbClr val="004B8D"/>
                </a:solidFill>
                <a:cs typeface="Arial" charset="0"/>
              </a:rPr>
              <a:t>nuestro nuevo estudio. "</a:t>
            </a:r>
          </a:p>
          <a:p>
            <a:pPr algn="r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n-US" sz="1200" b="1" smtClean="0">
                <a:cs typeface="Arial" charset="0"/>
              </a:rPr>
              <a:t>Steve </a:t>
            </a:r>
            <a:r>
              <a:rPr lang="en-US" sz="1200" b="1">
                <a:cs typeface="Arial" charset="0"/>
              </a:rPr>
              <a:t>DeCosta</a:t>
            </a:r>
            <a:br>
              <a:rPr lang="en-US" sz="1200" b="1">
                <a:cs typeface="Arial" charset="0"/>
              </a:rPr>
            </a:br>
            <a:r>
              <a:rPr lang="es-ES_tradnl" sz="1200" smtClean="0">
                <a:cs typeface="Arial" charset="0"/>
              </a:rPr>
              <a:t>Vice Presidente Sénior, THQ </a:t>
            </a:r>
            <a:r>
              <a:rPr lang="es-ES_tradnl" sz="1200" err="1" smtClean="0">
                <a:cs typeface="Arial" charset="0"/>
              </a:rPr>
              <a:t>Core</a:t>
            </a:r>
            <a:r>
              <a:rPr lang="es-ES_tradnl" sz="1200" smtClean="0">
                <a:cs typeface="Arial" charset="0"/>
              </a:rPr>
              <a:t> </a:t>
            </a:r>
            <a:r>
              <a:rPr lang="es-ES_tradnl" sz="1200" err="1" smtClean="0">
                <a:cs typeface="Arial" charset="0"/>
              </a:rPr>
              <a:t>Games</a:t>
            </a:r>
            <a:r>
              <a:rPr lang="es-ES_tradnl" sz="1200" smtClean="0">
                <a:cs typeface="Arial" charset="0"/>
              </a:rPr>
              <a:t>, Operaciones y finanzas</a:t>
            </a:r>
            <a:endParaRPr lang="es-ES_tradnl" sz="1200"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1793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nt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31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1324" y="339725"/>
            <a:ext cx="580707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</a:pPr>
            <a:r>
              <a:rPr lang="es-ES_tradnl" sz="3200" b="1" dirty="0" smtClean="0">
                <a:solidFill>
                  <a:schemeClr val="bg1"/>
                </a:solidFill>
              </a:rPr>
              <a:t>Cómo </a:t>
            </a:r>
            <a:r>
              <a:rPr lang="es-ES_tradnl" sz="4000" b="1" dirty="0" smtClean="0">
                <a:solidFill>
                  <a:schemeClr val="bg1"/>
                </a:solidFill>
              </a:rPr>
              <a:t>Invertir </a:t>
            </a:r>
            <a:r>
              <a:rPr lang="es-ES_tradnl" sz="4000" b="1" dirty="0">
                <a:solidFill>
                  <a:schemeClr val="bg1"/>
                </a:solidFill>
              </a:rPr>
              <a:t>e</a:t>
            </a:r>
            <a:r>
              <a:rPr lang="es-ES_tradnl" sz="4000" b="1" dirty="0" smtClean="0">
                <a:solidFill>
                  <a:schemeClr val="bg1"/>
                </a:solidFill>
              </a:rPr>
              <a:t>n Canadá</a:t>
            </a:r>
            <a:r>
              <a:rPr lang="es-ES_tradnl" sz="3200" b="1" dirty="0" smtClean="0">
                <a:solidFill>
                  <a:schemeClr val="bg1"/>
                </a:solidFill>
              </a:rPr>
              <a:t> puede ayudarle a elegir su próxima localización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8749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904875" y="1766888"/>
            <a:ext cx="6924675" cy="4184650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8468"/>
            <a:ext cx="8216900" cy="877163"/>
          </a:xfrm>
        </p:spPr>
        <p:txBody>
          <a:bodyPr/>
          <a:lstStyle/>
          <a:p>
            <a:pPr eaLnBrk="1" hangingPunct="1"/>
            <a:r>
              <a:rPr lang="es-ES" dirty="0" smtClean="0"/>
              <a:t>Cómo </a:t>
            </a:r>
            <a:r>
              <a:rPr lang="es-ES" dirty="0"/>
              <a:t>i</a:t>
            </a:r>
            <a:r>
              <a:rPr lang="es-ES" dirty="0" smtClean="0"/>
              <a:t>nvertir </a:t>
            </a:r>
            <a:r>
              <a:rPr lang="es-ES" dirty="0"/>
              <a:t>e</a:t>
            </a:r>
            <a:r>
              <a:rPr lang="es-ES" dirty="0" smtClean="0"/>
              <a:t>n Canadá puede </a:t>
            </a:r>
            <a:r>
              <a:rPr lang="es-ES" dirty="0"/>
              <a:t>ayudarle </a:t>
            </a:r>
            <a:r>
              <a:rPr lang="es-ES" dirty="0" smtClean="0"/>
              <a:t>a elegir su </a:t>
            </a:r>
            <a:r>
              <a:rPr lang="es-ES" dirty="0"/>
              <a:t>próxima localización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90600" y="2601913"/>
            <a:ext cx="668972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777777"/>
                </a:solidFill>
              </a:rPr>
              <a:t> Estrategias de mercado sobre su </a:t>
            </a:r>
            <a:r>
              <a:rPr lang="es-ES" sz="1600" dirty="0">
                <a:solidFill>
                  <a:srgbClr val="777777"/>
                </a:solidFill>
              </a:rPr>
              <a:t>sector </a:t>
            </a:r>
            <a:r>
              <a:rPr lang="es-ES" sz="1600" dirty="0" smtClean="0">
                <a:solidFill>
                  <a:srgbClr val="777777"/>
                </a:solidFill>
              </a:rPr>
              <a:t>específico.</a:t>
            </a:r>
            <a:endParaRPr lang="es-ES" sz="1600" dirty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777777"/>
                </a:solidFill>
              </a:rPr>
              <a:t> Búsqueda </a:t>
            </a:r>
            <a:r>
              <a:rPr lang="es-ES" sz="1600" dirty="0">
                <a:solidFill>
                  <a:srgbClr val="777777"/>
                </a:solidFill>
              </a:rPr>
              <a:t>de contactos clave </a:t>
            </a:r>
            <a:r>
              <a:rPr lang="es-ES" sz="1600" dirty="0" smtClean="0">
                <a:solidFill>
                  <a:srgbClr val="777777"/>
                </a:solidFill>
              </a:rPr>
              <a:t>dentro del </a:t>
            </a:r>
            <a:r>
              <a:rPr lang="es-ES" sz="1600" dirty="0">
                <a:solidFill>
                  <a:srgbClr val="777777"/>
                </a:solidFill>
              </a:rPr>
              <a:t>gobierno </a:t>
            </a:r>
            <a:r>
              <a:rPr lang="es-ES" sz="1600" dirty="0" smtClean="0">
                <a:solidFill>
                  <a:srgbClr val="777777"/>
                </a:solidFill>
              </a:rPr>
              <a:t>que prestan apoyo a la </a:t>
            </a:r>
            <a:r>
              <a:rPr lang="es-ES" sz="1600" dirty="0">
                <a:solidFill>
                  <a:srgbClr val="777777"/>
                </a:solidFill>
              </a:rPr>
              <a:t>inversión en Canadá, </a:t>
            </a:r>
            <a:r>
              <a:rPr lang="es-ES" sz="1600" dirty="0" smtClean="0">
                <a:solidFill>
                  <a:srgbClr val="777777"/>
                </a:solidFill>
              </a:rPr>
              <a:t>sus </a:t>
            </a:r>
            <a:r>
              <a:rPr lang="es-ES" sz="1600" dirty="0">
                <a:solidFill>
                  <a:srgbClr val="777777"/>
                </a:solidFill>
              </a:rPr>
              <a:t>provincias y territorios</a:t>
            </a:r>
            <a:r>
              <a:rPr lang="es-ES" sz="1600" dirty="0" smtClean="0">
                <a:solidFill>
                  <a:srgbClr val="777777"/>
                </a:solidFill>
              </a:rPr>
              <a:t>.</a:t>
            </a:r>
            <a:endParaRPr lang="es-ES_tradnl" sz="16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</a:pPr>
            <a:endParaRPr lang="es-ES_tradnl" sz="12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_tradnl" sz="1600" dirty="0" smtClean="0">
                <a:solidFill>
                  <a:srgbClr val="777777"/>
                </a:solidFill>
              </a:rPr>
              <a:t> </a:t>
            </a:r>
            <a:r>
              <a:rPr lang="es-ES" sz="1600" dirty="0" smtClean="0">
                <a:solidFill>
                  <a:srgbClr val="777777"/>
                </a:solidFill>
              </a:rPr>
              <a:t>Poner en contacto con profesionales que pueden facilitarle la inversión.</a:t>
            </a:r>
            <a:endParaRPr lang="es-ES" sz="1600" dirty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</a:pPr>
            <a:endParaRPr lang="es-ES_tradnl" sz="12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_tradnl" sz="1600" dirty="0" smtClean="0">
                <a:solidFill>
                  <a:srgbClr val="777777"/>
                </a:solidFill>
              </a:rPr>
              <a:t> Colaborar en la elaboración de un programa de visitas.</a:t>
            </a:r>
            <a:endParaRPr lang="es-ES_tradnl" sz="12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endParaRPr lang="es-ES_tradnl" sz="16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_tradnl" sz="1600" dirty="0" smtClean="0">
                <a:solidFill>
                  <a:srgbClr val="777777"/>
                </a:solidFill>
              </a:rPr>
              <a:t> </a:t>
            </a:r>
            <a:r>
              <a:rPr lang="es-ES" sz="1600" dirty="0">
                <a:solidFill>
                  <a:srgbClr val="777777"/>
                </a:solidFill>
              </a:rPr>
              <a:t>Información y asesoramiento sobre cómo crear una empresa en Canadá, </a:t>
            </a:r>
            <a:r>
              <a:rPr lang="es-ES" sz="1600" dirty="0" smtClean="0">
                <a:solidFill>
                  <a:srgbClr val="777777"/>
                </a:solidFill>
              </a:rPr>
              <a:t>impuestos</a:t>
            </a:r>
            <a:r>
              <a:rPr lang="es-ES" sz="1600" dirty="0">
                <a:solidFill>
                  <a:srgbClr val="777777"/>
                </a:solidFill>
              </a:rPr>
              <a:t>, </a:t>
            </a:r>
            <a:r>
              <a:rPr lang="es-ES" sz="1600" dirty="0" smtClean="0">
                <a:solidFill>
                  <a:srgbClr val="777777"/>
                </a:solidFill>
              </a:rPr>
              <a:t>legislación </a:t>
            </a:r>
            <a:r>
              <a:rPr lang="es-ES" sz="1600" dirty="0">
                <a:solidFill>
                  <a:srgbClr val="777777"/>
                </a:solidFill>
              </a:rPr>
              <a:t>y programas </a:t>
            </a:r>
            <a:r>
              <a:rPr lang="es-ES" sz="1600" dirty="0" smtClean="0">
                <a:solidFill>
                  <a:srgbClr val="777777"/>
                </a:solidFill>
              </a:rPr>
              <a:t>del </a:t>
            </a:r>
            <a:r>
              <a:rPr lang="es-ES" sz="1600" dirty="0">
                <a:solidFill>
                  <a:srgbClr val="777777"/>
                </a:solidFill>
              </a:rPr>
              <a:t>gobierno</a:t>
            </a:r>
          </a:p>
          <a:p>
            <a:pPr algn="l">
              <a:lnSpc>
                <a:spcPct val="100000"/>
              </a:lnSpc>
            </a:pPr>
            <a:endParaRPr lang="es-ES_tradnl" sz="1200" dirty="0" smtClean="0">
              <a:solidFill>
                <a:srgbClr val="777777"/>
              </a:solidFill>
            </a:endParaRPr>
          </a:p>
          <a:p>
            <a:pPr algn="l">
              <a:lnSpc>
                <a:spcPct val="100000"/>
              </a:lnSpc>
              <a:buClr>
                <a:srgbClr val="BE0025"/>
              </a:buClr>
              <a:buFont typeface="Wingdings" pitchFamily="2" charset="2"/>
              <a:buChar char="§"/>
            </a:pPr>
            <a:r>
              <a:rPr lang="es-ES_tradnl" sz="1600" dirty="0" smtClean="0">
                <a:solidFill>
                  <a:srgbClr val="777777"/>
                </a:solidFill>
              </a:rPr>
              <a:t>  </a:t>
            </a:r>
            <a:r>
              <a:rPr lang="es-ES" sz="1600" dirty="0">
                <a:solidFill>
                  <a:srgbClr val="777777"/>
                </a:solidFill>
              </a:rPr>
              <a:t>Asistencia en </a:t>
            </a:r>
            <a:r>
              <a:rPr lang="es-ES" sz="1600" dirty="0" smtClean="0">
                <a:solidFill>
                  <a:srgbClr val="777777"/>
                </a:solidFill>
              </a:rPr>
              <a:t>la elaboración de </a:t>
            </a:r>
            <a:r>
              <a:rPr lang="es-ES" sz="1600" dirty="0">
                <a:solidFill>
                  <a:srgbClr val="777777"/>
                </a:solidFill>
              </a:rPr>
              <a:t>un caso de negocio para </a:t>
            </a:r>
            <a:r>
              <a:rPr lang="es-ES" sz="1600" dirty="0" smtClean="0">
                <a:solidFill>
                  <a:srgbClr val="777777"/>
                </a:solidFill>
              </a:rPr>
              <a:t>fundamentar sus próximas decisiones </a:t>
            </a:r>
            <a:r>
              <a:rPr lang="es-ES" sz="1600" dirty="0">
                <a:solidFill>
                  <a:srgbClr val="777777"/>
                </a:solidFill>
              </a:rPr>
              <a:t>de </a:t>
            </a:r>
            <a:r>
              <a:rPr lang="es-ES" sz="1600" dirty="0" smtClean="0">
                <a:solidFill>
                  <a:srgbClr val="777777"/>
                </a:solidFill>
              </a:rPr>
              <a:t>inversión. </a:t>
            </a:r>
            <a:endParaRPr lang="es-ES" sz="1600" dirty="0">
              <a:solidFill>
                <a:srgbClr val="777777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1999" y="1447800"/>
            <a:ext cx="769620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b="1" dirty="0" smtClean="0">
                <a:solidFill>
                  <a:schemeClr val="accent2"/>
                </a:solidFill>
              </a:rPr>
              <a:t>Presentes en 150 ciudades en todo el mundo,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b="1" dirty="0">
                <a:solidFill>
                  <a:schemeClr val="accent2"/>
                </a:solidFill>
              </a:rPr>
              <a:t>l</a:t>
            </a:r>
            <a:r>
              <a:rPr lang="es-ES_tradnl" b="1" dirty="0" smtClean="0">
                <a:solidFill>
                  <a:schemeClr val="accent2"/>
                </a:solidFill>
              </a:rPr>
              <a:t>os profesionales de comercio e inversiones de Canadá pueden asesorar en: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7830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4576763" y="1389063"/>
            <a:ext cx="4252912" cy="4752975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Los sectores competitivos de Canadá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89475" y="1484313"/>
            <a:ext cx="3351213" cy="465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 Manufactura avanzada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Automóvil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Aeroespacial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Maquinaria y bienes de equipo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Agroalimentario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Productos químicos y plásticos</a:t>
            </a:r>
            <a:endParaRPr lang="es-ES_tradnl" sz="1400" b="1" baseline="30000" dirty="0" smtClean="0">
              <a:solidFill>
                <a:srgbClr val="808080"/>
              </a:solidFill>
              <a:cs typeface="Arial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Tecnologías limpias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Energías renovables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Tecnologías medioambientales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Tecnologías de la Información y Comunicación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Digital media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Software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es-ES_tradnl" sz="1400" dirty="0">
                <a:solidFill>
                  <a:srgbClr val="808080"/>
                </a:solidFill>
                <a:cs typeface="Arial" charset="0"/>
              </a:rPr>
              <a:t>C</a:t>
            </a: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omunicaciones inalámbricas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Ciencias de la vida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es-ES_tradnl" sz="1400" dirty="0" err="1" smtClean="0">
                <a:solidFill>
                  <a:srgbClr val="808080"/>
                </a:solidFill>
                <a:cs typeface="Arial" charset="0"/>
              </a:rPr>
              <a:t>Biofarmacia</a:t>
            </a: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Dispositivos médicos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="1" dirty="0" smtClean="0">
                <a:solidFill>
                  <a:srgbClr val="808080"/>
                </a:solidFill>
                <a:cs typeface="Arial" charset="0"/>
              </a:rPr>
              <a:t>Servicios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baseline="300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Servicios a empresas</a:t>
            </a:r>
          </a:p>
          <a:p>
            <a:pPr lvl="1" algn="l" eaLnBrk="1" hangingPunct="1">
              <a:lnSpc>
                <a:spcPct val="100000"/>
              </a:lnSpc>
              <a:buClr>
                <a:srgbClr val="004B8D"/>
              </a:buClr>
              <a:buSzPct val="120000"/>
              <a:buFont typeface="Wingdings" pitchFamily="2" charset="2"/>
              <a:buChar char="§"/>
            </a:pPr>
            <a:r>
              <a:rPr lang="es-ES_tradnl" sz="1400" dirty="0" smtClean="0">
                <a:solidFill>
                  <a:srgbClr val="808080"/>
                </a:solidFill>
                <a:cs typeface="Arial" charset="0"/>
              </a:rPr>
              <a:t> Servicios financieros</a:t>
            </a:r>
            <a:endParaRPr lang="es-ES_tradnl" sz="1400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30725" name="Picture 5" descr="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33550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28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739900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28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363537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28-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325" y="3619500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808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1125" y="2597150"/>
            <a:ext cx="4778375" cy="34131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1"/>
                </a:solidFill>
              </a:rPr>
              <a:t>www.investincanada.com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926771"/>
            <a:ext cx="911860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Para obtener mas información, puede contactar con: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/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fr-CA" sz="1600" b="1" dirty="0" err="1" smtClean="0">
                <a:solidFill>
                  <a:schemeClr val="bg1"/>
                </a:solidFill>
              </a:rPr>
              <a:t>Déric</a:t>
            </a:r>
            <a:r>
              <a:rPr lang="es-ES" sz="1600" b="1" dirty="0" smtClean="0">
                <a:solidFill>
                  <a:schemeClr val="bg1"/>
                </a:solidFill>
              </a:rPr>
              <a:t> G. </a:t>
            </a:r>
            <a:r>
              <a:rPr lang="es-ES" sz="1600" b="1" dirty="0" err="1" smtClean="0">
                <a:solidFill>
                  <a:schemeClr val="bg1"/>
                </a:solidFill>
              </a:rPr>
              <a:t>Dubien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Consejero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Comercial</a:t>
            </a:r>
            <a:endParaRPr lang="fr-CA" sz="1600" b="1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Torre Espacio, Paseo de la Castellana 259D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28046 Madrid, España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T: (34) 91 382 8440  F: (34) 91 382 8492</a:t>
            </a:r>
          </a:p>
          <a:p>
            <a:r>
              <a:rPr lang="es-ES" sz="1600" dirty="0">
                <a:solidFill>
                  <a:schemeClr val="bg1"/>
                </a:solidFill>
              </a:rPr>
              <a:t>madrid.commerce@international.gc.ca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 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3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" t="139" r="398" b="417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03263" y="1098550"/>
            <a:ext cx="7899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3200" b="1" dirty="0">
                <a:solidFill>
                  <a:schemeClr val="bg1"/>
                </a:solidFill>
              </a:rPr>
              <a:t>¿Qué hace de Canadá </a:t>
            </a:r>
            <a:r>
              <a:rPr lang="es-ES" sz="3600" b="1" u="sng" dirty="0">
                <a:solidFill>
                  <a:schemeClr val="bg1"/>
                </a:solidFill>
              </a:rPr>
              <a:t>el mejor lugar </a:t>
            </a:r>
            <a:r>
              <a:rPr lang="es-ES" sz="3200" b="1" dirty="0">
                <a:solidFill>
                  <a:schemeClr val="bg1"/>
                </a:solidFill>
              </a:rPr>
              <a:t>para hacer negocios dentro del G7?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flipH="1">
            <a:off x="533400" y="4495800"/>
            <a:ext cx="7699375" cy="1143000"/>
          </a:xfrm>
          <a:custGeom>
            <a:avLst/>
            <a:gdLst>
              <a:gd name="T0" fmla="*/ 2147483647 w 1371"/>
              <a:gd name="T1" fmla="*/ 0 h 498"/>
              <a:gd name="T2" fmla="*/ 0 w 1371"/>
              <a:gd name="T3" fmla="*/ 0 h 498"/>
              <a:gd name="T4" fmla="*/ 0 w 1371"/>
              <a:gd name="T5" fmla="*/ 2147483647 h 498"/>
              <a:gd name="T6" fmla="*/ 2147483647 w 1371"/>
              <a:gd name="T7" fmla="*/ 2147483647 h 498"/>
              <a:gd name="T8" fmla="*/ 2147483647 w 1371"/>
              <a:gd name="T9" fmla="*/ 2147483647 h 498"/>
              <a:gd name="T10" fmla="*/ 2147483647 w 1371"/>
              <a:gd name="T11" fmla="*/ 2147483647 h 498"/>
              <a:gd name="T12" fmla="*/ 2147483647 w 1371"/>
              <a:gd name="T13" fmla="*/ 0 h 4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498">
                <a:moveTo>
                  <a:pt x="130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98"/>
                  <a:pt x="0" y="498"/>
                  <a:pt x="0" y="498"/>
                </a:cubicBezTo>
                <a:cubicBezTo>
                  <a:pt x="1302" y="498"/>
                  <a:pt x="1302" y="498"/>
                  <a:pt x="1302" y="498"/>
                </a:cubicBezTo>
                <a:cubicBezTo>
                  <a:pt x="1340" y="498"/>
                  <a:pt x="1371" y="468"/>
                  <a:pt x="1371" y="430"/>
                </a:cubicBezTo>
                <a:cubicBezTo>
                  <a:pt x="1371" y="69"/>
                  <a:pt x="1371" y="69"/>
                  <a:pt x="1371" y="69"/>
                </a:cubicBezTo>
                <a:cubicBezTo>
                  <a:pt x="1371" y="31"/>
                  <a:pt x="1340" y="0"/>
                  <a:pt x="1302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 flipH="1">
            <a:off x="533400" y="3124200"/>
            <a:ext cx="7775575" cy="1143000"/>
          </a:xfrm>
          <a:custGeom>
            <a:avLst/>
            <a:gdLst>
              <a:gd name="T0" fmla="*/ 2147483647 w 1371"/>
              <a:gd name="T1" fmla="*/ 0 h 316"/>
              <a:gd name="T2" fmla="*/ 0 w 1371"/>
              <a:gd name="T3" fmla="*/ 0 h 316"/>
              <a:gd name="T4" fmla="*/ 0 w 1371"/>
              <a:gd name="T5" fmla="*/ 2147483647 h 316"/>
              <a:gd name="T6" fmla="*/ 2147483647 w 1371"/>
              <a:gd name="T7" fmla="*/ 2147483647 h 316"/>
              <a:gd name="T8" fmla="*/ 2147483647 w 1371"/>
              <a:gd name="T9" fmla="*/ 2147483647 h 316"/>
              <a:gd name="T10" fmla="*/ 2147483647 w 1371"/>
              <a:gd name="T11" fmla="*/ 2147483647 h 316"/>
              <a:gd name="T12" fmla="*/ 2147483647 w 1371"/>
              <a:gd name="T13" fmla="*/ 0 h 3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16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"/>
                  <a:pt x="0" y="316"/>
                  <a:pt x="0" y="316"/>
                </a:cubicBezTo>
                <a:cubicBezTo>
                  <a:pt x="1318" y="316"/>
                  <a:pt x="1318" y="316"/>
                  <a:pt x="1318" y="316"/>
                </a:cubicBezTo>
                <a:cubicBezTo>
                  <a:pt x="1347" y="316"/>
                  <a:pt x="1371" y="293"/>
                  <a:pt x="1371" y="264"/>
                </a:cubicBezTo>
                <a:cubicBezTo>
                  <a:pt x="1371" y="53"/>
                  <a:pt x="1371" y="53"/>
                  <a:pt x="1371" y="53"/>
                </a:cubicBezTo>
                <a:cubicBezTo>
                  <a:pt x="1371" y="23"/>
                  <a:pt x="1347" y="0"/>
                  <a:pt x="1318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flipH="1">
            <a:off x="533400" y="1676400"/>
            <a:ext cx="7775575" cy="1225550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0056"/>
            <a:ext cx="8216900" cy="877163"/>
          </a:xfrm>
        </p:spPr>
        <p:txBody>
          <a:bodyPr/>
          <a:lstStyle/>
          <a:p>
            <a:pPr eaLnBrk="1" hangingPunct="1"/>
            <a:r>
              <a:rPr lang="es-ES" smtClean="0"/>
              <a:t>¿Por qué es Canadá </a:t>
            </a:r>
            <a:r>
              <a:rPr lang="es-ES"/>
              <a:t>el mejor lugar para hacer negocios dentro del G7</a:t>
            </a:r>
            <a:r>
              <a:rPr lang="es-ES" smtClean="0"/>
              <a:t>?</a:t>
            </a:r>
            <a:endParaRPr lang="en-US" smtClean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1676400"/>
            <a:ext cx="7848600" cy="38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El </a:t>
            </a:r>
            <a:r>
              <a:rPr lang="en-US" sz="2400" b="1" dirty="0" err="1">
                <a:solidFill>
                  <a:schemeClr val="accent2"/>
                </a:solidFill>
              </a:rPr>
              <a:t>s</a:t>
            </a:r>
            <a:r>
              <a:rPr lang="en-US" sz="2400" b="1" dirty="0" err="1" smtClean="0">
                <a:solidFill>
                  <a:schemeClr val="accent2"/>
                </a:solidFill>
              </a:rPr>
              <a:t>istema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</a:t>
            </a:r>
            <a:r>
              <a:rPr lang="en-US" sz="2400" b="1" dirty="0" err="1" smtClean="0">
                <a:solidFill>
                  <a:schemeClr val="accent2"/>
                </a:solidFill>
              </a:rPr>
              <a:t>ancario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más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s</a:t>
            </a:r>
            <a:r>
              <a:rPr lang="en-US" sz="2400" b="1" dirty="0" err="1" smtClean="0">
                <a:solidFill>
                  <a:schemeClr val="accent2"/>
                </a:solidFill>
              </a:rPr>
              <a:t>aneado</a:t>
            </a:r>
            <a:r>
              <a:rPr lang="en-US" sz="2400" b="1" dirty="0" smtClean="0">
                <a:solidFill>
                  <a:schemeClr val="accent2"/>
                </a:solidFill>
              </a:rPr>
              <a:t> del </a:t>
            </a:r>
            <a:r>
              <a:rPr lang="en-US" sz="2400" b="1" dirty="0" err="1">
                <a:solidFill>
                  <a:schemeClr val="accent2"/>
                </a:solidFill>
              </a:rPr>
              <a:t>m</a:t>
            </a:r>
            <a:r>
              <a:rPr lang="en-US" sz="2400" b="1" dirty="0" err="1" smtClean="0">
                <a:solidFill>
                  <a:schemeClr val="accent2"/>
                </a:solidFill>
              </a:rPr>
              <a:t>undo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rgbClr val="777777"/>
                </a:solidFill>
              </a:rPr>
              <a:t>El Forum Econ</a:t>
            </a:r>
            <a:r>
              <a:rPr lang="es-ES" sz="1600" dirty="0" err="1" smtClean="0">
                <a:solidFill>
                  <a:srgbClr val="777777"/>
                </a:solidFill>
              </a:rPr>
              <a:t>ómico</a:t>
            </a:r>
            <a:r>
              <a:rPr lang="es-ES" sz="1600" dirty="0" smtClean="0">
                <a:solidFill>
                  <a:srgbClr val="777777"/>
                </a:solidFill>
              </a:rPr>
              <a:t> Mundial </a:t>
            </a:r>
            <a:r>
              <a:rPr lang="en-US" sz="1600" dirty="0" err="1" smtClean="0">
                <a:solidFill>
                  <a:srgbClr val="777777"/>
                </a:solidFill>
              </a:rPr>
              <a:t>sitúa</a:t>
            </a:r>
            <a:r>
              <a:rPr lang="en-US" sz="1600" dirty="0" smtClean="0">
                <a:solidFill>
                  <a:srgbClr val="777777"/>
                </a:solidFill>
              </a:rPr>
              <a:t> a </a:t>
            </a:r>
            <a:r>
              <a:rPr lang="en-US" sz="1600" dirty="0">
                <a:solidFill>
                  <a:srgbClr val="777777"/>
                </a:solidFill>
              </a:rPr>
              <a:t>Canada </a:t>
            </a:r>
            <a:r>
              <a:rPr lang="en-US" sz="1600" dirty="0" err="1" smtClean="0">
                <a:solidFill>
                  <a:srgbClr val="777777"/>
                </a:solidFill>
              </a:rPr>
              <a:t>como</a:t>
            </a:r>
            <a:r>
              <a:rPr lang="en-US" sz="1600" dirty="0" smtClean="0">
                <a:solidFill>
                  <a:srgbClr val="777777"/>
                </a:solidFill>
              </a:rPr>
              <a:t> el </a:t>
            </a:r>
            <a:r>
              <a:rPr lang="en-US" sz="1600" dirty="0" err="1" smtClean="0">
                <a:solidFill>
                  <a:srgbClr val="777777"/>
                </a:solidFill>
              </a:rPr>
              <a:t>país</a:t>
            </a:r>
            <a:r>
              <a:rPr lang="en-US" sz="1600" dirty="0" smtClean="0">
                <a:solidFill>
                  <a:srgbClr val="777777"/>
                </a:solidFill>
              </a:rPr>
              <a:t> con el </a:t>
            </a:r>
            <a:r>
              <a:rPr lang="en-US" sz="1600" dirty="0" err="1" smtClean="0">
                <a:solidFill>
                  <a:srgbClr val="777777"/>
                </a:solidFill>
              </a:rPr>
              <a:t>sistema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bancario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más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saneado</a:t>
            </a:r>
            <a:r>
              <a:rPr lang="en-US" sz="1600" dirty="0" smtClean="0">
                <a:solidFill>
                  <a:srgbClr val="777777"/>
                </a:solidFill>
              </a:rPr>
              <a:t> del </a:t>
            </a:r>
            <a:r>
              <a:rPr lang="en-US" sz="1600" dirty="0" err="1" smtClean="0">
                <a:solidFill>
                  <a:srgbClr val="777777"/>
                </a:solidFill>
              </a:rPr>
              <a:t>mundo</a:t>
            </a:r>
            <a:r>
              <a:rPr lang="en-US" sz="1600" dirty="0" smtClean="0">
                <a:solidFill>
                  <a:srgbClr val="777777"/>
                </a:solidFill>
              </a:rPr>
              <a:t>, </a:t>
            </a:r>
            <a:r>
              <a:rPr lang="en-US" sz="1600" dirty="0" err="1" smtClean="0">
                <a:solidFill>
                  <a:srgbClr val="777777"/>
                </a:solidFill>
              </a:rPr>
              <a:t>seguido</a:t>
            </a:r>
            <a:r>
              <a:rPr lang="en-US" sz="1600" dirty="0" smtClean="0">
                <a:solidFill>
                  <a:srgbClr val="777777"/>
                </a:solidFill>
              </a:rPr>
              <a:t> de Nueva </a:t>
            </a:r>
            <a:r>
              <a:rPr lang="en-US" sz="1600" dirty="0" err="1" smtClean="0">
                <a:solidFill>
                  <a:srgbClr val="777777"/>
                </a:solidFill>
              </a:rPr>
              <a:t>Zelanda</a:t>
            </a:r>
            <a:r>
              <a:rPr lang="en-US" sz="1600" dirty="0" smtClean="0">
                <a:solidFill>
                  <a:srgbClr val="777777"/>
                </a:solidFill>
              </a:rPr>
              <a:t> y </a:t>
            </a:r>
            <a:r>
              <a:rPr lang="en-US" sz="1600" dirty="0">
                <a:solidFill>
                  <a:srgbClr val="777777"/>
                </a:solidFill>
              </a:rPr>
              <a:t>Australia</a:t>
            </a:r>
            <a:r>
              <a:rPr lang="en-US" sz="1600" baseline="30000" dirty="0">
                <a:solidFill>
                  <a:srgbClr val="777777"/>
                </a:solidFill>
              </a:rPr>
              <a:t>1</a:t>
            </a:r>
          </a:p>
          <a:p>
            <a:pPr algn="l">
              <a:lnSpc>
                <a:spcPct val="105000"/>
              </a:lnSpc>
            </a:pPr>
            <a:endParaRPr lang="en-US" sz="1600" dirty="0">
              <a:solidFill>
                <a:srgbClr val="777777"/>
              </a:solidFill>
            </a:endParaRPr>
          </a:p>
          <a:p>
            <a:pPr algn="l">
              <a:lnSpc>
                <a:spcPct val="105000"/>
              </a:lnSpc>
            </a:pPr>
            <a:endParaRPr lang="en-US" sz="1600" dirty="0">
              <a:solidFill>
                <a:srgbClr val="777777"/>
              </a:solidFill>
            </a:endParaRPr>
          </a:p>
          <a:p>
            <a:pPr algn="l">
              <a:lnSpc>
                <a:spcPct val="105000"/>
              </a:lnSpc>
            </a:pPr>
            <a:r>
              <a:rPr lang="en-US" sz="2400" b="1" dirty="0" err="1" smtClean="0">
                <a:solidFill>
                  <a:srgbClr val="2D4B74"/>
                </a:solidFill>
              </a:rPr>
              <a:t>Segunda</a:t>
            </a:r>
            <a:r>
              <a:rPr lang="en-US" sz="2400" b="1" dirty="0" smtClean="0">
                <a:solidFill>
                  <a:srgbClr val="2D4B74"/>
                </a:solidFill>
              </a:rPr>
              <a:t> </a:t>
            </a:r>
            <a:r>
              <a:rPr lang="en-US" sz="2400" b="1" dirty="0" err="1">
                <a:solidFill>
                  <a:srgbClr val="2D4B74"/>
                </a:solidFill>
              </a:rPr>
              <a:t>e</a:t>
            </a:r>
            <a:r>
              <a:rPr lang="en-US" sz="2400" b="1" dirty="0" err="1" smtClean="0">
                <a:solidFill>
                  <a:srgbClr val="2D4B74"/>
                </a:solidFill>
              </a:rPr>
              <a:t>conomía</a:t>
            </a:r>
            <a:r>
              <a:rPr lang="en-US" sz="2400" b="1" dirty="0" smtClean="0">
                <a:solidFill>
                  <a:srgbClr val="2D4B74"/>
                </a:solidFill>
              </a:rPr>
              <a:t> con </a:t>
            </a:r>
            <a:r>
              <a:rPr lang="en-US" sz="2400" b="1" dirty="0" err="1" smtClean="0">
                <a:solidFill>
                  <a:srgbClr val="2D4B74"/>
                </a:solidFill>
              </a:rPr>
              <a:t>mejor</a:t>
            </a:r>
            <a:r>
              <a:rPr lang="en-US" sz="2400" b="1" dirty="0" smtClean="0">
                <a:solidFill>
                  <a:srgbClr val="2D4B74"/>
                </a:solidFill>
              </a:rPr>
              <a:t> </a:t>
            </a:r>
            <a:r>
              <a:rPr lang="en-US" sz="2400" b="1" dirty="0" err="1" smtClean="0">
                <a:solidFill>
                  <a:srgbClr val="2D4B74"/>
                </a:solidFill>
              </a:rPr>
              <a:t>crecimiento</a:t>
            </a:r>
            <a:r>
              <a:rPr lang="en-US" sz="2400" b="1" dirty="0" smtClean="0">
                <a:solidFill>
                  <a:srgbClr val="2D4B74"/>
                </a:solidFill>
              </a:rPr>
              <a:t> del G7</a:t>
            </a:r>
            <a:r>
              <a:rPr lang="en-US" sz="1800" b="1" dirty="0">
                <a:solidFill>
                  <a:srgbClr val="2D4B74"/>
                </a:solidFill>
              </a:rPr>
              <a:t/>
            </a:r>
            <a:br>
              <a:rPr lang="en-US" sz="1800" b="1" dirty="0">
                <a:solidFill>
                  <a:srgbClr val="2D4B74"/>
                </a:solidFill>
              </a:rPr>
            </a:br>
            <a:r>
              <a:rPr lang="en-US" sz="1600" dirty="0" smtClean="0">
                <a:solidFill>
                  <a:srgbClr val="777777"/>
                </a:solidFill>
              </a:rPr>
              <a:t>La </a:t>
            </a:r>
            <a:r>
              <a:rPr lang="en-US" sz="1600" dirty="0" err="1" smtClean="0">
                <a:solidFill>
                  <a:srgbClr val="777777"/>
                </a:solidFill>
              </a:rPr>
              <a:t>Organización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para</a:t>
            </a:r>
            <a:r>
              <a:rPr lang="en-US" sz="1600" dirty="0" smtClean="0">
                <a:solidFill>
                  <a:srgbClr val="777777"/>
                </a:solidFill>
              </a:rPr>
              <a:t> la </a:t>
            </a:r>
            <a:r>
              <a:rPr lang="en-US" sz="1600" dirty="0" err="1" smtClean="0">
                <a:solidFill>
                  <a:srgbClr val="777777"/>
                </a:solidFill>
              </a:rPr>
              <a:t>Cooperación</a:t>
            </a:r>
            <a:r>
              <a:rPr lang="en-US" sz="1600" dirty="0" smtClean="0">
                <a:solidFill>
                  <a:srgbClr val="777777"/>
                </a:solidFill>
              </a:rPr>
              <a:t> y el </a:t>
            </a:r>
            <a:r>
              <a:rPr lang="en-US" sz="1600" dirty="0" err="1" smtClean="0">
                <a:solidFill>
                  <a:srgbClr val="777777"/>
                </a:solidFill>
              </a:rPr>
              <a:t>Desarrollo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Económicos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>
                <a:solidFill>
                  <a:srgbClr val="777777"/>
                </a:solidFill>
              </a:rPr>
              <a:t>(</a:t>
            </a:r>
            <a:r>
              <a:rPr lang="en-US" sz="1600" dirty="0" smtClean="0">
                <a:solidFill>
                  <a:srgbClr val="777777"/>
                </a:solidFill>
              </a:rPr>
              <a:t>OCDE) </a:t>
            </a:r>
            <a:r>
              <a:rPr lang="en-US" sz="1600" dirty="0" err="1" smtClean="0">
                <a:solidFill>
                  <a:srgbClr val="777777"/>
                </a:solidFill>
              </a:rPr>
              <a:t>estima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que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Canadá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tendrá</a:t>
            </a:r>
            <a:r>
              <a:rPr lang="en-US" sz="1600" dirty="0" smtClean="0">
                <a:solidFill>
                  <a:srgbClr val="777777"/>
                </a:solidFill>
              </a:rPr>
              <a:t> el </a:t>
            </a:r>
            <a:r>
              <a:rPr lang="en-US" sz="1600" dirty="0" err="1" smtClean="0">
                <a:solidFill>
                  <a:srgbClr val="777777"/>
                </a:solidFill>
              </a:rPr>
              <a:t>segundo</a:t>
            </a:r>
            <a:r>
              <a:rPr lang="en-US" sz="1600" dirty="0" smtClean="0">
                <a:solidFill>
                  <a:srgbClr val="777777"/>
                </a:solidFill>
              </a:rPr>
              <a:t> mayor </a:t>
            </a:r>
            <a:r>
              <a:rPr lang="en-US" sz="1600" dirty="0" err="1" smtClean="0">
                <a:solidFill>
                  <a:srgbClr val="777777"/>
                </a:solidFill>
              </a:rPr>
              <a:t>crecimiento</a:t>
            </a:r>
            <a:r>
              <a:rPr lang="en-US" sz="1600" dirty="0" smtClean="0">
                <a:solidFill>
                  <a:srgbClr val="777777"/>
                </a:solidFill>
              </a:rPr>
              <a:t> de los </a:t>
            </a:r>
            <a:r>
              <a:rPr lang="en-US" sz="1600" dirty="0" err="1" smtClean="0">
                <a:solidFill>
                  <a:srgbClr val="777777"/>
                </a:solidFill>
              </a:rPr>
              <a:t>países</a:t>
            </a:r>
            <a:r>
              <a:rPr lang="en-US" sz="1600" dirty="0" smtClean="0">
                <a:solidFill>
                  <a:srgbClr val="777777"/>
                </a:solidFill>
              </a:rPr>
              <a:t> del </a:t>
            </a:r>
            <a:r>
              <a:rPr lang="en-US" sz="1600" dirty="0">
                <a:solidFill>
                  <a:srgbClr val="777777"/>
                </a:solidFill>
              </a:rPr>
              <a:t>G-7 </a:t>
            </a:r>
            <a:r>
              <a:rPr lang="en-US" sz="1600" dirty="0" smtClean="0">
                <a:solidFill>
                  <a:srgbClr val="777777"/>
                </a:solidFill>
              </a:rPr>
              <a:t>en </a:t>
            </a:r>
            <a:r>
              <a:rPr lang="en-US" sz="1600" dirty="0">
                <a:solidFill>
                  <a:srgbClr val="777777"/>
                </a:solidFill>
              </a:rPr>
              <a:t>2011 </a:t>
            </a:r>
            <a:r>
              <a:rPr lang="en-US" sz="1600" dirty="0" smtClean="0">
                <a:solidFill>
                  <a:srgbClr val="777777"/>
                </a:solidFill>
              </a:rPr>
              <a:t>y 2012</a:t>
            </a:r>
            <a:r>
              <a:rPr lang="en-US" sz="1600" baseline="30000" dirty="0" smtClean="0">
                <a:solidFill>
                  <a:srgbClr val="777777"/>
                </a:solidFill>
              </a:rPr>
              <a:t>2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endParaRPr lang="en-US" sz="1600" dirty="0">
              <a:solidFill>
                <a:srgbClr val="777777"/>
              </a:solidFill>
            </a:endParaRPr>
          </a:p>
          <a:p>
            <a:pPr algn="l">
              <a:lnSpc>
                <a:spcPct val="105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Los </a:t>
            </a:r>
            <a:r>
              <a:rPr lang="en-US" sz="2400" b="1" dirty="0" err="1">
                <a:solidFill>
                  <a:schemeClr val="accent2"/>
                </a:solidFill>
              </a:rPr>
              <a:t>m</a:t>
            </a:r>
            <a:r>
              <a:rPr lang="en-US" sz="2400" b="1" dirty="0" err="1" smtClean="0">
                <a:solidFill>
                  <a:schemeClr val="accent2"/>
                </a:solidFill>
              </a:rPr>
              <a:t>enores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</a:t>
            </a:r>
            <a:r>
              <a:rPr lang="en-US" sz="2400" b="1" dirty="0" err="1" smtClean="0">
                <a:solidFill>
                  <a:schemeClr val="accent2"/>
                </a:solidFill>
              </a:rPr>
              <a:t>ostes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e</a:t>
            </a:r>
            <a:r>
              <a:rPr lang="en-US" sz="2400" b="1" dirty="0" err="1" smtClean="0">
                <a:solidFill>
                  <a:schemeClr val="accent2"/>
                </a:solidFill>
              </a:rPr>
              <a:t>mpresariales</a:t>
            </a:r>
            <a:r>
              <a:rPr lang="en-US" sz="2400" b="1" dirty="0" smtClean="0">
                <a:solidFill>
                  <a:schemeClr val="accent2"/>
                </a:solidFill>
              </a:rPr>
              <a:t> del G7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l">
              <a:lnSpc>
                <a:spcPct val="105000"/>
              </a:lnSpc>
            </a:pPr>
            <a:r>
              <a:rPr lang="en-US" sz="1600" dirty="0" err="1" smtClean="0">
                <a:solidFill>
                  <a:srgbClr val="777777"/>
                </a:solidFill>
              </a:rPr>
              <a:t>Canadá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cuenta</a:t>
            </a:r>
            <a:r>
              <a:rPr lang="en-US" sz="1600" dirty="0" smtClean="0">
                <a:solidFill>
                  <a:srgbClr val="777777"/>
                </a:solidFill>
              </a:rPr>
              <a:t> con los </a:t>
            </a:r>
            <a:r>
              <a:rPr lang="en-US" sz="1600" dirty="0" err="1" smtClean="0">
                <a:solidFill>
                  <a:srgbClr val="777777"/>
                </a:solidFill>
              </a:rPr>
              <a:t>menores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costes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empresariales</a:t>
            </a:r>
            <a:r>
              <a:rPr lang="en-US" sz="1600" dirty="0" smtClean="0">
                <a:solidFill>
                  <a:srgbClr val="777777"/>
                </a:solidFill>
              </a:rPr>
              <a:t> del G7</a:t>
            </a:r>
            <a:r>
              <a:rPr lang="en-US" sz="1600" baseline="30000" dirty="0" smtClean="0">
                <a:solidFill>
                  <a:srgbClr val="777777"/>
                </a:solidFill>
              </a:rPr>
              <a:t>3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endParaRPr lang="en-US" sz="1600" dirty="0">
              <a:solidFill>
                <a:srgbClr val="777777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5105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defRPr/>
            </a:pPr>
            <a:r>
              <a:rPr lang="en-US" sz="900" smtClean="0">
                <a:latin typeface="+mn-lt"/>
                <a:cs typeface="Arial" charset="0"/>
              </a:rPr>
              <a:t>1 The World Economic Forum</a:t>
            </a:r>
            <a:r>
              <a:rPr lang="en-US" sz="900" i="1" smtClean="0">
                <a:latin typeface="+mn-lt"/>
                <a:cs typeface="Arial" charset="0"/>
              </a:rPr>
              <a:t>. The Global Competitiveness Report 2010 - 2011.</a:t>
            </a:r>
          </a:p>
          <a:p>
            <a:pPr algn="l" eaLnBrk="1" hangingPunct="1">
              <a:lnSpc>
                <a:spcPct val="100000"/>
              </a:lnSpc>
              <a:defRPr/>
            </a:pPr>
            <a:r>
              <a:rPr lang="en-US" sz="900" i="1" smtClean="0">
                <a:latin typeface="+mn-lt"/>
                <a:cs typeface="Arial" charset="0"/>
              </a:rPr>
              <a:t>2.</a:t>
            </a:r>
            <a:r>
              <a:rPr lang="en-CA" sz="900" i="1" smtClean="0">
                <a:latin typeface="+mn-lt"/>
                <a:cs typeface="Arial" charset="0"/>
              </a:rPr>
              <a:t> OECD Economic Outlook, No. 89, May 2011.</a:t>
            </a:r>
            <a:endParaRPr lang="en-US" sz="900" i="1" smtClean="0">
              <a:latin typeface="+mn-lt"/>
              <a:cs typeface="Arial" charset="0"/>
            </a:endParaRPr>
          </a:p>
          <a:p>
            <a:pPr algn="l" eaLnBrk="1" hangingPunct="1">
              <a:lnSpc>
                <a:spcPct val="100000"/>
              </a:lnSpc>
              <a:defRPr/>
            </a:pPr>
            <a:r>
              <a:rPr lang="en-US" sz="900" i="1" smtClean="0">
                <a:latin typeface="+mn-lt"/>
                <a:cs typeface="Arial" charset="0"/>
              </a:rPr>
              <a:t>3. </a:t>
            </a:r>
            <a:r>
              <a:rPr lang="en-US" sz="900" smtClean="0">
                <a:latin typeface="+mn-lt"/>
                <a:cs typeface="Arial" charset="0"/>
              </a:rPr>
              <a:t>KPMG. </a:t>
            </a:r>
            <a:r>
              <a:rPr lang="en-US" sz="900" i="1" smtClean="0">
                <a:latin typeface="+mn-lt"/>
                <a:cs typeface="Arial" charset="0"/>
              </a:rPr>
              <a:t>Competitive Alternatives 2010.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3"/>
          <p:cNvSpPr>
            <a:spLocks/>
          </p:cNvSpPr>
          <p:nvPr/>
        </p:nvSpPr>
        <p:spPr bwMode="auto">
          <a:xfrm flipH="1">
            <a:off x="457200" y="4008600"/>
            <a:ext cx="4648200" cy="944401"/>
          </a:xfrm>
          <a:custGeom>
            <a:avLst/>
            <a:gdLst>
              <a:gd name="T0" fmla="*/ 2147483647 w 1371"/>
              <a:gd name="T1" fmla="*/ 0 h 316"/>
              <a:gd name="T2" fmla="*/ 0 w 1371"/>
              <a:gd name="T3" fmla="*/ 0 h 316"/>
              <a:gd name="T4" fmla="*/ 0 w 1371"/>
              <a:gd name="T5" fmla="*/ 2147483647 h 316"/>
              <a:gd name="T6" fmla="*/ 2147483647 w 1371"/>
              <a:gd name="T7" fmla="*/ 2147483647 h 316"/>
              <a:gd name="T8" fmla="*/ 2147483647 w 1371"/>
              <a:gd name="T9" fmla="*/ 2147483647 h 316"/>
              <a:gd name="T10" fmla="*/ 2147483647 w 1371"/>
              <a:gd name="T11" fmla="*/ 2147483647 h 316"/>
              <a:gd name="T12" fmla="*/ 2147483647 w 1371"/>
              <a:gd name="T13" fmla="*/ 0 h 3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16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"/>
                  <a:pt x="0" y="316"/>
                  <a:pt x="0" y="316"/>
                </a:cubicBezTo>
                <a:cubicBezTo>
                  <a:pt x="1318" y="316"/>
                  <a:pt x="1318" y="316"/>
                  <a:pt x="1318" y="316"/>
                </a:cubicBezTo>
                <a:cubicBezTo>
                  <a:pt x="1347" y="316"/>
                  <a:pt x="1371" y="293"/>
                  <a:pt x="1371" y="264"/>
                </a:cubicBezTo>
                <a:cubicBezTo>
                  <a:pt x="1371" y="53"/>
                  <a:pt x="1371" y="53"/>
                  <a:pt x="1371" y="53"/>
                </a:cubicBezTo>
                <a:cubicBezTo>
                  <a:pt x="1371" y="23"/>
                  <a:pt x="1347" y="0"/>
                  <a:pt x="1318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19" name="Freeform 4"/>
          <p:cNvSpPr>
            <a:spLocks/>
          </p:cNvSpPr>
          <p:nvPr/>
        </p:nvSpPr>
        <p:spPr bwMode="auto">
          <a:xfrm flipH="1">
            <a:off x="457200" y="2514600"/>
            <a:ext cx="4648200" cy="1225550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199" y="285470"/>
            <a:ext cx="8549381" cy="484748"/>
          </a:xfrm>
        </p:spPr>
        <p:txBody>
          <a:bodyPr/>
          <a:lstStyle/>
          <a:p>
            <a:pPr eaLnBrk="1" hangingPunct="1"/>
            <a:r>
              <a:rPr lang="en-US" dirty="0" err="1" smtClean="0"/>
              <a:t>Canadá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/>
              <a:t>m</a:t>
            </a:r>
            <a:r>
              <a:rPr lang="en-US" dirty="0" err="1" smtClean="0"/>
              <a:t>ejor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nvertir</a:t>
            </a:r>
            <a:r>
              <a:rPr lang="en-US" dirty="0" smtClean="0"/>
              <a:t> del G7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85800" y="2738337"/>
            <a:ext cx="4343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sz="1600" dirty="0" smtClean="0">
                <a:solidFill>
                  <a:srgbClr val="777777"/>
                </a:solidFill>
              </a:rPr>
              <a:t>La </a:t>
            </a:r>
            <a:r>
              <a:rPr lang="en-US" sz="1600" dirty="0">
                <a:solidFill>
                  <a:srgbClr val="777777"/>
                </a:solidFill>
              </a:rPr>
              <a:t>EIU </a:t>
            </a:r>
            <a:r>
              <a:rPr lang="en-US" sz="1600" dirty="0" err="1" smtClean="0">
                <a:solidFill>
                  <a:srgbClr val="777777"/>
                </a:solidFill>
              </a:rPr>
              <a:t>sitúa</a:t>
            </a:r>
            <a:r>
              <a:rPr lang="en-US" sz="1600" dirty="0" smtClean="0">
                <a:solidFill>
                  <a:srgbClr val="777777"/>
                </a:solidFill>
              </a:rPr>
              <a:t> 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Canadá</a:t>
            </a:r>
            <a:r>
              <a:rPr lang="en-US" sz="1800" b="1" dirty="0" smtClean="0">
                <a:solidFill>
                  <a:schemeClr val="accent2"/>
                </a:solidFill>
              </a:rPr>
              <a:t> en la </a:t>
            </a:r>
            <a:r>
              <a:rPr lang="en-US" sz="1800" b="1" dirty="0" err="1" smtClean="0">
                <a:solidFill>
                  <a:schemeClr val="accent2"/>
                </a:solidFill>
              </a:rPr>
              <a:t>primera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posición</a:t>
            </a:r>
            <a:r>
              <a:rPr lang="en-US" sz="1800" b="1" dirty="0" smtClean="0">
                <a:solidFill>
                  <a:schemeClr val="accent2"/>
                </a:solidFill>
              </a:rPr>
              <a:t> del G7 </a:t>
            </a:r>
            <a:r>
              <a:rPr lang="en-US" sz="1600" dirty="0" err="1" smtClean="0">
                <a:solidFill>
                  <a:srgbClr val="777777"/>
                </a:solidFill>
              </a:rPr>
              <a:t>como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país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para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realizar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negocios</a:t>
            </a:r>
            <a:r>
              <a:rPr lang="en-US" sz="1600" dirty="0" smtClean="0">
                <a:solidFill>
                  <a:srgbClr val="777777"/>
                </a:solidFill>
              </a:rPr>
              <a:t> en los </a:t>
            </a:r>
            <a:r>
              <a:rPr lang="en-US" sz="1600" dirty="0" err="1" smtClean="0">
                <a:solidFill>
                  <a:srgbClr val="777777"/>
                </a:solidFill>
              </a:rPr>
              <a:t>próximos</a:t>
            </a:r>
            <a:r>
              <a:rPr lang="en-US" sz="1600" dirty="0" smtClean="0">
                <a:solidFill>
                  <a:srgbClr val="777777"/>
                </a:solidFill>
              </a:rPr>
              <a:t> 5 </a:t>
            </a:r>
            <a:r>
              <a:rPr lang="en-US" sz="1600" dirty="0" err="1" smtClean="0">
                <a:solidFill>
                  <a:srgbClr val="777777"/>
                </a:solidFill>
              </a:rPr>
              <a:t>años</a:t>
            </a:r>
            <a:r>
              <a:rPr lang="en-US" sz="1600" dirty="0" smtClean="0">
                <a:solidFill>
                  <a:srgbClr val="777777"/>
                </a:solidFill>
              </a:rPr>
              <a:t> (2011 </a:t>
            </a:r>
            <a:r>
              <a:rPr lang="en-US" sz="1600" dirty="0">
                <a:solidFill>
                  <a:srgbClr val="777777"/>
                </a:solidFill>
              </a:rPr>
              <a:t>– 2015)</a:t>
            </a:r>
            <a:r>
              <a:rPr lang="en-US" sz="1600" baseline="30000" dirty="0">
                <a:solidFill>
                  <a:srgbClr val="777777"/>
                </a:solidFill>
              </a:rPr>
              <a:t>1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endParaRPr lang="en-US" sz="1600" dirty="0" smtClean="0">
              <a:solidFill>
                <a:srgbClr val="777777"/>
              </a:solidFill>
            </a:endParaRPr>
          </a:p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sz="1600" dirty="0" err="1" smtClean="0">
                <a:solidFill>
                  <a:srgbClr val="777777"/>
                </a:solidFill>
              </a:rPr>
              <a:t>Según</a:t>
            </a:r>
            <a:r>
              <a:rPr lang="en-US" sz="1600" dirty="0" smtClean="0">
                <a:solidFill>
                  <a:srgbClr val="777777"/>
                </a:solidFill>
              </a:rPr>
              <a:t> el FMI </a:t>
            </a:r>
            <a:r>
              <a:rPr lang="en-US" sz="1800" b="1" dirty="0" err="1" smtClean="0">
                <a:solidFill>
                  <a:schemeClr val="accent2"/>
                </a:solidFill>
              </a:rPr>
              <a:t>Canadá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tiene</a:t>
            </a:r>
            <a:r>
              <a:rPr lang="en-US" sz="1600" dirty="0" smtClean="0">
                <a:solidFill>
                  <a:srgbClr val="777777"/>
                </a:solidFill>
              </a:rPr>
              <a:t> la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menor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proporción</a:t>
            </a:r>
            <a:r>
              <a:rPr lang="en-US" sz="1800" b="1" dirty="0" smtClean="0">
                <a:solidFill>
                  <a:schemeClr val="accent2"/>
                </a:solidFill>
              </a:rPr>
              <a:t> de </a:t>
            </a:r>
            <a:r>
              <a:rPr lang="en-US" sz="1800" b="1" dirty="0" err="1" smtClean="0">
                <a:solidFill>
                  <a:schemeClr val="accent2"/>
                </a:solidFill>
              </a:rPr>
              <a:t>deuda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neta</a:t>
            </a:r>
            <a:r>
              <a:rPr lang="en-US" sz="1800" b="1" dirty="0" smtClean="0">
                <a:solidFill>
                  <a:schemeClr val="accent2"/>
                </a:solidFill>
              </a:rPr>
              <a:t> con </a:t>
            </a:r>
            <a:r>
              <a:rPr lang="en-US" sz="1800" b="1" dirty="0" err="1" smtClean="0">
                <a:solidFill>
                  <a:schemeClr val="accent2"/>
                </a:solidFill>
              </a:rPr>
              <a:t>respecto</a:t>
            </a:r>
            <a:r>
              <a:rPr lang="en-US" sz="1800" b="1" dirty="0" smtClean="0">
                <a:solidFill>
                  <a:schemeClr val="accent2"/>
                </a:solidFill>
              </a:rPr>
              <a:t> al PNB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del </a:t>
            </a:r>
            <a:r>
              <a:rPr lang="en-US" sz="1800" b="1" dirty="0">
                <a:solidFill>
                  <a:schemeClr val="accent2"/>
                </a:solidFill>
              </a:rPr>
              <a:t>G7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baseline="30000" dirty="0">
                <a:solidFill>
                  <a:srgbClr val="777777"/>
                </a:solidFill>
              </a:rPr>
              <a:t>2</a:t>
            </a:r>
            <a:r>
              <a:rPr lang="en-US" dirty="0"/>
              <a:t> 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33400" y="5486400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1 </a:t>
            </a:r>
            <a:r>
              <a:rPr lang="en-US" sz="900">
                <a:cs typeface="Arial" charset="0"/>
              </a:rPr>
              <a:t>The Economist Intelligence </a:t>
            </a:r>
            <a:r>
              <a:rPr lang="en-US" sz="900" smtClean="0">
                <a:cs typeface="Arial" charset="0"/>
              </a:rPr>
              <a:t>Unit</a:t>
            </a:r>
            <a:r>
              <a:rPr lang="en-US" sz="900">
                <a:cs typeface="Arial" charset="0"/>
              </a:rPr>
              <a:t>,</a:t>
            </a:r>
            <a:r>
              <a:rPr lang="en-US" sz="900" smtClean="0">
                <a:cs typeface="Arial" charset="0"/>
              </a:rPr>
              <a:t> </a:t>
            </a:r>
            <a:r>
              <a:rPr lang="en-US" sz="900" i="1" smtClean="0">
                <a:cs typeface="Arial" charset="0"/>
              </a:rPr>
              <a:t>August </a:t>
            </a:r>
            <a:r>
              <a:rPr lang="en-US" sz="900" i="1">
                <a:cs typeface="Arial" charset="0"/>
              </a:rPr>
              <a:t>2011.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2</a:t>
            </a:r>
            <a:r>
              <a:rPr lang="en-US" sz="900">
                <a:cs typeface="Arial" charset="0"/>
              </a:rPr>
              <a:t> The International Monetary Fund (IMF). </a:t>
            </a:r>
            <a:r>
              <a:rPr lang="en-US" sz="900" i="1">
                <a:cs typeface="Arial" charset="0"/>
              </a:rPr>
              <a:t>World Economic Outlook October 2010</a:t>
            </a:r>
            <a:r>
              <a:rPr lang="en-US" sz="900">
                <a:cs typeface="Arial" charset="0"/>
              </a:rPr>
              <a:t>.</a:t>
            </a:r>
            <a:endParaRPr lang="en-US" sz="900" i="1">
              <a:cs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98"/>
          <a:stretch>
            <a:fillRect/>
          </a:stretch>
        </p:blipFill>
        <p:spPr bwMode="auto">
          <a:xfrm rot="21431314">
            <a:off x="6568885" y="1460903"/>
            <a:ext cx="231177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0"/>
          <a:stretch/>
        </p:blipFill>
        <p:spPr>
          <a:xfrm>
            <a:off x="5386543" y="2514600"/>
            <a:ext cx="2309657" cy="2988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  <a:alpha val="84000"/>
              </a:schemeClr>
            </a:solidFill>
          </a:ln>
          <a:effectLst>
            <a:reflection stA="58000" endPos="80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228600" y="1447800"/>
            <a:ext cx="8524875" cy="2819400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19332"/>
            <a:ext cx="8839200" cy="877163"/>
          </a:xfrm>
        </p:spPr>
        <p:txBody>
          <a:bodyPr/>
          <a:lstStyle/>
          <a:p>
            <a:pPr eaLnBrk="1" hangingPunct="1"/>
            <a:r>
              <a:rPr lang="es-ES" dirty="0"/>
              <a:t>… </a:t>
            </a:r>
            <a:r>
              <a:rPr lang="es-ES" dirty="0" smtClean="0"/>
              <a:t>En </a:t>
            </a:r>
            <a:r>
              <a:rPr lang="es-ES" dirty="0"/>
              <a:t>la ultima </a:t>
            </a:r>
            <a:r>
              <a:rPr lang="es-ES" dirty="0" smtClean="0"/>
              <a:t>década, es la economía de más rápido crecimiento de los países del G7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5200" y="3200400"/>
            <a:ext cx="975588" cy="5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b="1" err="1" smtClean="0">
                <a:solidFill>
                  <a:srgbClr val="E31937"/>
                </a:solidFill>
              </a:rPr>
              <a:t>Canadá</a:t>
            </a:r>
            <a:endParaRPr lang="en-US" sz="1900" b="1">
              <a:solidFill>
                <a:srgbClr val="E31937"/>
              </a:solidFill>
            </a:endParaRPr>
          </a:p>
          <a:p>
            <a:pPr eaLnBrk="1" hangingPunct="1"/>
            <a:r>
              <a:rPr lang="en-US" sz="1900" b="1">
                <a:solidFill>
                  <a:srgbClr val="E31937"/>
                </a:solidFill>
              </a:rPr>
              <a:t>2.0%</a:t>
            </a:r>
          </a:p>
        </p:txBody>
      </p:sp>
      <p:pic>
        <p:nvPicPr>
          <p:cNvPr id="10245" name="Picture 5" descr="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U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8810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Fr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891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Germa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22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Jap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438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Ital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19400"/>
            <a:ext cx="3190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917808" y="3276600"/>
            <a:ext cx="1357103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err="1" smtClean="0">
                <a:solidFill>
                  <a:srgbClr val="777777"/>
                </a:solidFill>
              </a:rPr>
              <a:t>Estados</a:t>
            </a:r>
            <a:r>
              <a:rPr lang="en-US" sz="1300" b="1" smtClean="0">
                <a:solidFill>
                  <a:srgbClr val="777777"/>
                </a:solidFill>
              </a:rPr>
              <a:t> </a:t>
            </a:r>
            <a:r>
              <a:rPr lang="en-US" sz="1300" b="1" err="1" smtClean="0">
                <a:solidFill>
                  <a:srgbClr val="777777"/>
                </a:solidFill>
              </a:rPr>
              <a:t>Unidos</a:t>
            </a:r>
            <a:endParaRPr lang="en-US" sz="1300" b="1">
              <a:solidFill>
                <a:srgbClr val="777777"/>
              </a:solidFill>
            </a:endParaRPr>
          </a:p>
          <a:p>
            <a:pPr eaLnBrk="1" hangingPunct="1"/>
            <a:r>
              <a:rPr lang="en-US" sz="1300" b="1">
                <a:solidFill>
                  <a:srgbClr val="777777"/>
                </a:solidFill>
              </a:rPr>
              <a:t>1.8%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428866" y="3276600"/>
            <a:ext cx="107818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err="1" smtClean="0">
                <a:solidFill>
                  <a:srgbClr val="777777"/>
                </a:solidFill>
              </a:rPr>
              <a:t>Reino</a:t>
            </a:r>
            <a:r>
              <a:rPr lang="en-US" sz="1300" b="1" smtClean="0">
                <a:solidFill>
                  <a:srgbClr val="777777"/>
                </a:solidFill>
              </a:rPr>
              <a:t> </a:t>
            </a:r>
            <a:r>
              <a:rPr lang="en-US" sz="1300" b="1" err="1" smtClean="0">
                <a:solidFill>
                  <a:srgbClr val="777777"/>
                </a:solidFill>
              </a:rPr>
              <a:t>Unido</a:t>
            </a:r>
            <a:endParaRPr lang="en-US" sz="1300" b="1">
              <a:solidFill>
                <a:srgbClr val="777777"/>
              </a:solidFill>
            </a:endParaRPr>
          </a:p>
          <a:p>
            <a:pPr eaLnBrk="1" hangingPunct="1"/>
            <a:r>
              <a:rPr lang="en-US" sz="1300" b="1">
                <a:solidFill>
                  <a:srgbClr val="777777"/>
                </a:solidFill>
              </a:rPr>
              <a:t>1.4%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926977" y="3276600"/>
            <a:ext cx="687048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err="1" smtClean="0">
                <a:solidFill>
                  <a:srgbClr val="777777"/>
                </a:solidFill>
              </a:rPr>
              <a:t>Francia</a:t>
            </a:r>
            <a:endParaRPr lang="en-US" sz="1300" b="1">
              <a:solidFill>
                <a:srgbClr val="777777"/>
              </a:solidFill>
            </a:endParaRPr>
          </a:p>
          <a:p>
            <a:pPr eaLnBrk="1" hangingPunct="1"/>
            <a:r>
              <a:rPr lang="en-US" sz="1300" b="1">
                <a:solidFill>
                  <a:srgbClr val="777777"/>
                </a:solidFill>
              </a:rPr>
              <a:t>1.2%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930358" y="3276600"/>
            <a:ext cx="834524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err="1" smtClean="0">
                <a:solidFill>
                  <a:srgbClr val="777777"/>
                </a:solidFill>
              </a:rPr>
              <a:t>Alemania</a:t>
            </a:r>
            <a:endParaRPr lang="en-US" sz="1300" b="1">
              <a:solidFill>
                <a:srgbClr val="777777"/>
              </a:solidFill>
            </a:endParaRPr>
          </a:p>
          <a:p>
            <a:pPr eaLnBrk="1" hangingPunct="1"/>
            <a:r>
              <a:rPr lang="en-US" sz="1300" b="1">
                <a:solidFill>
                  <a:srgbClr val="777777"/>
                </a:solidFill>
              </a:rPr>
              <a:t>0.8%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003121" y="3276600"/>
            <a:ext cx="586059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err="1" smtClean="0">
                <a:solidFill>
                  <a:srgbClr val="777777"/>
                </a:solidFill>
              </a:rPr>
              <a:t>Japón</a:t>
            </a:r>
            <a:endParaRPr lang="en-US" sz="1300" b="1">
              <a:solidFill>
                <a:srgbClr val="777777"/>
              </a:solidFill>
            </a:endParaRPr>
          </a:p>
          <a:p>
            <a:pPr eaLnBrk="1" hangingPunct="1"/>
            <a:r>
              <a:rPr lang="en-US" sz="1300" b="1">
                <a:solidFill>
                  <a:srgbClr val="777777"/>
                </a:solidFill>
              </a:rPr>
              <a:t>0.8%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845833" y="3276600"/>
            <a:ext cx="473848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b="1" smtClean="0">
                <a:solidFill>
                  <a:srgbClr val="777777"/>
                </a:solidFill>
              </a:rPr>
              <a:t>Italia</a:t>
            </a:r>
            <a:r>
              <a:rPr lang="en-US" sz="1300" b="1">
                <a:solidFill>
                  <a:srgbClr val="777777"/>
                </a:solidFill>
              </a:rPr>
              <a:t/>
            </a:r>
            <a:br>
              <a:rPr lang="en-US" sz="1300" b="1">
                <a:solidFill>
                  <a:srgbClr val="777777"/>
                </a:solidFill>
              </a:rPr>
            </a:br>
            <a:r>
              <a:rPr lang="en-US" sz="1300" b="1">
                <a:solidFill>
                  <a:srgbClr val="777777"/>
                </a:solidFill>
              </a:rPr>
              <a:t>0.1%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81000" y="4419600"/>
            <a:ext cx="617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="1" err="1" smtClean="0">
                <a:cs typeface="Arial" charset="0"/>
              </a:rPr>
              <a:t>Fuente</a:t>
            </a:r>
            <a:r>
              <a:rPr lang="en-US" sz="900" b="1" smtClean="0">
                <a:cs typeface="Arial" charset="0"/>
              </a:rPr>
              <a:t>: </a:t>
            </a:r>
            <a:r>
              <a:rPr lang="en-US" sz="900">
                <a:cs typeface="Arial" charset="0"/>
              </a:rPr>
              <a:t>International Monetary Fund. </a:t>
            </a:r>
            <a:r>
              <a:rPr lang="en-US" sz="900" i="1">
                <a:cs typeface="Arial" charset="0"/>
              </a:rPr>
              <a:t>World Economic Outlook</a:t>
            </a:r>
            <a:r>
              <a:rPr lang="en-US" sz="900">
                <a:cs typeface="Arial" charset="0"/>
              </a:rPr>
              <a:t>. January 2011 and archived October 2010 Database.</a:t>
            </a:r>
            <a:endParaRPr lang="en-US" sz="900" i="1">
              <a:cs typeface="Arial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81025" y="3817938"/>
            <a:ext cx="7931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l">
              <a:lnSpc>
                <a:spcPct val="90000"/>
              </a:lnSpc>
            </a:pPr>
            <a:endParaRPr lang="en-CA" sz="2200" b="1">
              <a:solidFill>
                <a:srgbClr val="E3193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660400" y="1622425"/>
            <a:ext cx="7826375" cy="3406775"/>
          </a:xfrm>
          <a:custGeom>
            <a:avLst/>
            <a:gdLst>
              <a:gd name="T0" fmla="*/ 0 w 2604"/>
              <a:gd name="T1" fmla="*/ 0 h 1278"/>
              <a:gd name="T2" fmla="*/ 0 w 2604"/>
              <a:gd name="T3" fmla="*/ 2147483647 h 1278"/>
              <a:gd name="T4" fmla="*/ 2147483647 w 2604"/>
              <a:gd name="T5" fmla="*/ 2147483647 h 1278"/>
              <a:gd name="T6" fmla="*/ 2147483647 w 2604"/>
              <a:gd name="T7" fmla="*/ 2147483647 h 1278"/>
              <a:gd name="T8" fmla="*/ 2147483647 w 2604"/>
              <a:gd name="T9" fmla="*/ 2147483647 h 1278"/>
              <a:gd name="T10" fmla="*/ 2147483647 w 2604"/>
              <a:gd name="T11" fmla="*/ 0 h 1278"/>
              <a:gd name="T12" fmla="*/ 0 w 2604"/>
              <a:gd name="T13" fmla="*/ 0 h 1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04" h="1278">
                <a:moveTo>
                  <a:pt x="0" y="0"/>
                </a:moveTo>
                <a:cubicBezTo>
                  <a:pt x="0" y="1197"/>
                  <a:pt x="0" y="1197"/>
                  <a:pt x="0" y="1197"/>
                </a:cubicBezTo>
                <a:cubicBezTo>
                  <a:pt x="0" y="1242"/>
                  <a:pt x="36" y="1278"/>
                  <a:pt x="81" y="1278"/>
                </a:cubicBezTo>
                <a:cubicBezTo>
                  <a:pt x="2523" y="1278"/>
                  <a:pt x="2523" y="1278"/>
                  <a:pt x="2523" y="1278"/>
                </a:cubicBezTo>
                <a:cubicBezTo>
                  <a:pt x="2568" y="1278"/>
                  <a:pt x="2604" y="1242"/>
                  <a:pt x="2604" y="1197"/>
                </a:cubicBezTo>
                <a:cubicBezTo>
                  <a:pt x="2604" y="0"/>
                  <a:pt x="2604" y="0"/>
                  <a:pt x="260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… Estabilidad financiera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3657600"/>
            <a:ext cx="74723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>
              <a:lnSpc>
                <a:spcPct val="100000"/>
              </a:lnSpc>
              <a:buClr>
                <a:srgbClr val="BE0025"/>
              </a:buClr>
              <a:buFont typeface="Wingdings" pitchFamily="2" charset="2"/>
              <a:buNone/>
            </a:pPr>
            <a:r>
              <a:rPr lang="en-US" sz="2800"/>
              <a:t>Standard &amp; Poor’s. . . . . . . . . . . . . . . . .  </a:t>
            </a:r>
            <a:r>
              <a:rPr lang="en-US" sz="2800" b="1">
                <a:solidFill>
                  <a:schemeClr val="accent1"/>
                </a:solidFill>
              </a:rPr>
              <a:t>AAA</a:t>
            </a:r>
            <a:r>
              <a:rPr lang="en-US" sz="2800"/>
              <a:t> </a:t>
            </a:r>
            <a:r>
              <a:rPr lang="en-US" sz="2800" baseline="30000"/>
              <a:t>1</a:t>
            </a:r>
            <a:endParaRPr lang="en-US" sz="2800"/>
          </a:p>
          <a:p>
            <a:pPr algn="r">
              <a:lnSpc>
                <a:spcPct val="100000"/>
              </a:lnSpc>
              <a:buClr>
                <a:srgbClr val="BE0025"/>
              </a:buClr>
              <a:buFont typeface="Wingdings" pitchFamily="2" charset="2"/>
              <a:buNone/>
            </a:pPr>
            <a:r>
              <a:rPr lang="en-US" sz="2800"/>
              <a:t>Moody’s . . . . . . . . . . . . . . . . . . . . . . . . </a:t>
            </a:r>
            <a:r>
              <a:rPr lang="en-US" sz="2800" smtClean="0"/>
              <a:t>. </a:t>
            </a:r>
            <a:r>
              <a:rPr lang="en-US" sz="2800" b="1" smtClean="0">
                <a:solidFill>
                  <a:schemeClr val="accent1"/>
                </a:solidFill>
              </a:rPr>
              <a:t>AAA </a:t>
            </a:r>
            <a:r>
              <a:rPr lang="en-US" sz="2800" baseline="30000"/>
              <a:t>2</a:t>
            </a:r>
            <a:endParaRPr lang="en-US" sz="2800"/>
          </a:p>
          <a:p>
            <a:pPr algn="r">
              <a:lnSpc>
                <a:spcPct val="100000"/>
              </a:lnSpc>
              <a:buClr>
                <a:srgbClr val="BE0025"/>
              </a:buClr>
              <a:buFont typeface="Wingdings" pitchFamily="2" charset="2"/>
              <a:buNone/>
            </a:pPr>
            <a:r>
              <a:rPr lang="en-US" sz="2800"/>
              <a:t>DBRS . . . . . . . . . . . . . . . . . . . . . . . . . .  </a:t>
            </a:r>
            <a:r>
              <a:rPr lang="en-US" sz="2800" b="1">
                <a:solidFill>
                  <a:schemeClr val="accent1"/>
                </a:solidFill>
              </a:rPr>
              <a:t>AAA</a:t>
            </a:r>
            <a:r>
              <a:rPr lang="en-US" sz="2800"/>
              <a:t> 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4800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1 </a:t>
            </a:r>
            <a:r>
              <a:rPr lang="en-US" sz="900">
                <a:cs typeface="Arial" charset="0"/>
              </a:rPr>
              <a:t>Standard &amp; Poor’s Financial Services LLC. </a:t>
            </a:r>
            <a:r>
              <a:rPr lang="en-US" sz="900" i="1">
                <a:cs typeface="Arial" charset="0"/>
              </a:rPr>
              <a:t>Sovereign Ratings. July 2011.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2 </a:t>
            </a:r>
            <a:r>
              <a:rPr lang="en-US" sz="900">
                <a:cs typeface="Arial" charset="0"/>
              </a:rPr>
              <a:t>Moody’s Investor Services Inc. </a:t>
            </a:r>
            <a:r>
              <a:rPr lang="en-US" sz="900" i="1">
                <a:cs typeface="Arial" charset="0"/>
              </a:rPr>
              <a:t>Canadian Ratings List. July 2011.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900" baseline="30000">
                <a:cs typeface="Arial" charset="0"/>
              </a:rPr>
              <a:t>3</a:t>
            </a:r>
            <a:r>
              <a:rPr lang="en-US" sz="900">
                <a:cs typeface="Arial" charset="0"/>
              </a:rPr>
              <a:t> DBRS Limited. </a:t>
            </a:r>
            <a:r>
              <a:rPr lang="en-US" sz="900" i="1">
                <a:cs typeface="Arial" charset="0"/>
              </a:rPr>
              <a:t>Sovereign Credit Ratings. July 2011.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82581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sz="12400" b="1" dirty="0">
                <a:solidFill>
                  <a:schemeClr val="accent2"/>
                </a:solidFill>
                <a:cs typeface="Arial" charset="0"/>
              </a:rPr>
              <a:t>AAA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3600" b="1" dirty="0" err="1" smtClean="0">
                <a:solidFill>
                  <a:schemeClr val="accent2"/>
                </a:solidFill>
                <a:cs typeface="Arial" charset="0"/>
              </a:rPr>
              <a:t>Calificación</a:t>
            </a:r>
            <a:r>
              <a:rPr lang="en-US" sz="3600" b="1" dirty="0" smtClean="0">
                <a:solidFill>
                  <a:schemeClr val="accent2"/>
                </a:solidFill>
                <a:cs typeface="Arial" charset="0"/>
              </a:rPr>
              <a:t> de </a:t>
            </a:r>
            <a:r>
              <a:rPr lang="en-US" sz="3600" b="1" dirty="0" err="1">
                <a:solidFill>
                  <a:schemeClr val="accent2"/>
                </a:solidFill>
                <a:cs typeface="Arial" charset="0"/>
              </a:rPr>
              <a:t>c</a:t>
            </a:r>
            <a:r>
              <a:rPr lang="en-US" sz="3600" b="1" dirty="0" err="1" smtClean="0">
                <a:solidFill>
                  <a:schemeClr val="accent2"/>
                </a:solidFill>
                <a:cs typeface="Arial" charset="0"/>
              </a:rPr>
              <a:t>rédito</a:t>
            </a:r>
            <a:r>
              <a:rPr lang="en-US" sz="3600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cs typeface="Arial" charset="0"/>
              </a:rPr>
              <a:t>s</a:t>
            </a:r>
            <a:r>
              <a:rPr lang="en-US" sz="3600" b="1" dirty="0" err="1" smtClean="0">
                <a:solidFill>
                  <a:schemeClr val="accent2"/>
                </a:solidFill>
                <a:cs typeface="Arial" charset="0"/>
              </a:rPr>
              <a:t>oberano</a:t>
            </a:r>
            <a:endParaRPr lang="en-US" sz="3600" baseline="30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… 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/>
              <a:t>i</a:t>
            </a:r>
            <a:r>
              <a:rPr lang="en-US" dirty="0" err="1" smtClean="0"/>
              <a:t>nnovación</a:t>
            </a:r>
            <a:endParaRPr lang="en-US" dirty="0" smtClean="0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4443413" y="1463675"/>
            <a:ext cx="4337050" cy="973138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964113" y="5969000"/>
            <a:ext cx="30734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33333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aseline="30000">
                <a:cs typeface="Arial" charset="0"/>
              </a:rPr>
              <a:t>1</a:t>
            </a:r>
            <a:r>
              <a:rPr lang="en-US" sz="900">
                <a:cs typeface="Arial" charset="0"/>
              </a:rPr>
              <a:t> fDi Benchmarking database, fDi Intelligence</a:t>
            </a:r>
            <a:r>
              <a:rPr lang="en-US" sz="900" i="1">
                <a:cs typeface="Arial" charset="0"/>
              </a:rPr>
              <a:t>.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900" baseline="30000">
                <a:cs typeface="Arial" charset="0"/>
              </a:rPr>
              <a:t>2</a:t>
            </a:r>
            <a:r>
              <a:rPr lang="en-US" sz="900">
                <a:cs typeface="Arial" charset="0"/>
              </a:rPr>
              <a:t> Conference Board of Canada. &lt;http://www.conferenceboard.ca/HCP/Details/Innovation/scientific-articles.aspx&gt;.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48201" y="1449388"/>
            <a:ext cx="4132262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b="1" dirty="0">
                <a:solidFill>
                  <a:schemeClr val="accent1"/>
                </a:solidFill>
              </a:rPr>
              <a:t>Vancouver </a:t>
            </a:r>
            <a:r>
              <a:rPr lang="en-US" b="1" dirty="0" err="1" smtClean="0">
                <a:solidFill>
                  <a:schemeClr val="accent1"/>
                </a:solidFill>
              </a:rPr>
              <a:t>es</a:t>
            </a:r>
            <a:r>
              <a:rPr lang="en-US" b="1" dirty="0" smtClean="0">
                <a:solidFill>
                  <a:schemeClr val="accent1"/>
                </a:solidFill>
              </a:rPr>
              <a:t> el </a:t>
            </a:r>
            <a:r>
              <a:rPr lang="en-US" b="1" dirty="0">
                <a:solidFill>
                  <a:schemeClr val="accent1"/>
                </a:solidFill>
              </a:rPr>
              <a:t>#1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dirty="0" smtClean="0">
                <a:solidFill>
                  <a:srgbClr val="777777"/>
                </a:solidFill>
              </a:rPr>
              <a:t>en </a:t>
            </a:r>
            <a:r>
              <a:rPr lang="en-US" sz="1600" dirty="0" err="1" smtClean="0">
                <a:solidFill>
                  <a:srgbClr val="777777"/>
                </a:solidFill>
              </a:rPr>
              <a:t>patentes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registradas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para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células</a:t>
            </a:r>
            <a:r>
              <a:rPr lang="en-US" sz="1600" dirty="0" smtClean="0">
                <a:solidFill>
                  <a:srgbClr val="777777"/>
                </a:solidFill>
              </a:rPr>
              <a:t> de combustible en </a:t>
            </a:r>
            <a:r>
              <a:rPr lang="en-US" sz="1600" dirty="0" err="1" smtClean="0">
                <a:solidFill>
                  <a:srgbClr val="777777"/>
                </a:solidFill>
              </a:rPr>
              <a:t>Norteamerica</a:t>
            </a:r>
            <a:endParaRPr lang="en-US" sz="1600" baseline="30000" dirty="0">
              <a:solidFill>
                <a:srgbClr val="777777"/>
              </a:solidFill>
            </a:endParaRPr>
          </a:p>
        </p:txBody>
      </p:sp>
      <p:pic>
        <p:nvPicPr>
          <p:cNvPr id="12294" name="Picture 6" descr="27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63537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27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1767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Freeform 8"/>
          <p:cNvSpPr>
            <a:spLocks/>
          </p:cNvSpPr>
          <p:nvPr/>
        </p:nvSpPr>
        <p:spPr bwMode="auto">
          <a:xfrm>
            <a:off x="4451350" y="2493963"/>
            <a:ext cx="4337050" cy="973137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1999" y="2479675"/>
            <a:ext cx="4208463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b="1" dirty="0">
                <a:solidFill>
                  <a:schemeClr val="accent1"/>
                </a:solidFill>
              </a:rPr>
              <a:t>Toronto </a:t>
            </a:r>
            <a:r>
              <a:rPr lang="en-US" b="1" dirty="0" err="1" smtClean="0">
                <a:solidFill>
                  <a:schemeClr val="accent1"/>
                </a:solidFill>
              </a:rPr>
              <a:t>es</a:t>
            </a:r>
            <a:r>
              <a:rPr lang="en-US" b="1" dirty="0" smtClean="0">
                <a:solidFill>
                  <a:schemeClr val="accent1"/>
                </a:solidFill>
              </a:rPr>
              <a:t> el </a:t>
            </a:r>
            <a:r>
              <a:rPr lang="en-US" b="1" dirty="0">
                <a:solidFill>
                  <a:schemeClr val="accent1"/>
                </a:solidFill>
              </a:rPr>
              <a:t>#3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dirty="0" smtClean="0">
                <a:solidFill>
                  <a:srgbClr val="777777"/>
                </a:solidFill>
              </a:rPr>
              <a:t>en </a:t>
            </a:r>
            <a:r>
              <a:rPr lang="en-US" sz="1600" dirty="0" err="1" smtClean="0">
                <a:solidFill>
                  <a:srgbClr val="777777"/>
                </a:solidFill>
              </a:rPr>
              <a:t>patentes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registradas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para</a:t>
            </a:r>
            <a:r>
              <a:rPr lang="en-US" sz="1600" dirty="0" smtClean="0">
                <a:solidFill>
                  <a:srgbClr val="777777"/>
                </a:solidFill>
              </a:rPr>
              <a:t> el sector del </a:t>
            </a:r>
            <a:r>
              <a:rPr lang="en-US" sz="1600" dirty="0" err="1" smtClean="0">
                <a:solidFill>
                  <a:srgbClr val="777777"/>
                </a:solidFill>
              </a:rPr>
              <a:t>automóvil</a:t>
            </a:r>
            <a:r>
              <a:rPr lang="en-US" sz="1600" dirty="0" smtClean="0">
                <a:solidFill>
                  <a:srgbClr val="777777"/>
                </a:solidFill>
              </a:rPr>
              <a:t> en </a:t>
            </a:r>
            <a:r>
              <a:rPr lang="en-US" sz="1600" dirty="0" err="1" smtClean="0">
                <a:solidFill>
                  <a:srgbClr val="777777"/>
                </a:solidFill>
              </a:rPr>
              <a:t>Norteamérica</a:t>
            </a:r>
            <a:endParaRPr lang="en-US" sz="1600" baseline="30000" dirty="0">
              <a:solidFill>
                <a:srgbClr val="777777"/>
              </a:solidFill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4459288" y="3524250"/>
            <a:ext cx="4337050" cy="1293813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648201" y="3471863"/>
            <a:ext cx="42037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Montreal</a:t>
            </a:r>
            <a:r>
              <a:rPr lang="en-US" b="1" dirty="0">
                <a:solidFill>
                  <a:schemeClr val="accent1"/>
                </a:solidFill>
              </a:rPr>
              <a:t>, Vancouver y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Toronto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están</a:t>
            </a:r>
            <a:r>
              <a:rPr lang="en-US" sz="1600" dirty="0" smtClean="0">
                <a:solidFill>
                  <a:srgbClr val="777777"/>
                </a:solidFill>
              </a:rPr>
              <a:t> en el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Top 10</a:t>
            </a:r>
            <a:r>
              <a:rPr lang="en-US" sz="1600" dirty="0">
                <a:solidFill>
                  <a:srgbClr val="777777"/>
                </a:solidFill>
              </a:rPr>
              <a:t> </a:t>
            </a:r>
            <a:r>
              <a:rPr lang="en-US" sz="1600" dirty="0" smtClean="0">
                <a:solidFill>
                  <a:srgbClr val="777777"/>
                </a:solidFill>
              </a:rPr>
              <a:t>de </a:t>
            </a:r>
            <a:r>
              <a:rPr lang="en-US" sz="1600" dirty="0" err="1" smtClean="0">
                <a:solidFill>
                  <a:srgbClr val="777777"/>
                </a:solidFill>
              </a:rPr>
              <a:t>las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ciudades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>
                <a:solidFill>
                  <a:srgbClr val="777777"/>
                </a:solidFill>
              </a:rPr>
              <a:t>n</a:t>
            </a:r>
            <a:r>
              <a:rPr lang="en-US" sz="1600" dirty="0" err="1" smtClean="0">
                <a:solidFill>
                  <a:srgbClr val="777777"/>
                </a:solidFill>
              </a:rPr>
              <a:t>orteamericanas</a:t>
            </a:r>
            <a:r>
              <a:rPr lang="en-US" sz="1600" dirty="0" smtClean="0">
                <a:solidFill>
                  <a:srgbClr val="777777"/>
                </a:solidFill>
              </a:rPr>
              <a:t> en </a:t>
            </a:r>
            <a:r>
              <a:rPr lang="en-US" sz="1600" dirty="0" err="1" smtClean="0">
                <a:solidFill>
                  <a:srgbClr val="777777"/>
                </a:solidFill>
              </a:rPr>
              <a:t>cuanto</a:t>
            </a:r>
            <a:r>
              <a:rPr lang="en-US" sz="1600" dirty="0" smtClean="0">
                <a:solidFill>
                  <a:srgbClr val="777777"/>
                </a:solidFill>
              </a:rPr>
              <a:t> a </a:t>
            </a:r>
            <a:r>
              <a:rPr lang="en-US" sz="1600" dirty="0" err="1" smtClean="0">
                <a:solidFill>
                  <a:srgbClr val="777777"/>
                </a:solidFill>
              </a:rPr>
              <a:t>número</a:t>
            </a:r>
            <a:r>
              <a:rPr lang="en-US" sz="1600" dirty="0" smtClean="0">
                <a:solidFill>
                  <a:srgbClr val="777777"/>
                </a:solidFill>
              </a:rPr>
              <a:t> de </a:t>
            </a:r>
            <a:r>
              <a:rPr lang="en-US" sz="1600" dirty="0" err="1" smtClean="0">
                <a:solidFill>
                  <a:srgbClr val="777777"/>
                </a:solidFill>
              </a:rPr>
              <a:t>patentes</a:t>
            </a:r>
            <a:r>
              <a:rPr lang="en-US" sz="1600" dirty="0" smtClean="0">
                <a:solidFill>
                  <a:srgbClr val="777777"/>
                </a:solidFill>
              </a:rPr>
              <a:t> en </a:t>
            </a:r>
            <a:r>
              <a:rPr lang="en-US" sz="1600" dirty="0" err="1" smtClean="0">
                <a:solidFill>
                  <a:srgbClr val="777777"/>
                </a:solidFill>
              </a:rPr>
              <a:t>Ciencias</a:t>
            </a:r>
            <a:r>
              <a:rPr lang="en-US" sz="1600" dirty="0" smtClean="0">
                <a:solidFill>
                  <a:srgbClr val="777777"/>
                </a:solidFill>
              </a:rPr>
              <a:t> de la </a:t>
            </a:r>
            <a:r>
              <a:rPr lang="en-US" sz="1600" dirty="0" err="1" smtClean="0">
                <a:solidFill>
                  <a:srgbClr val="777777"/>
                </a:solidFill>
              </a:rPr>
              <a:t>vida</a:t>
            </a:r>
            <a:endParaRPr lang="en-US" sz="1600" baseline="30000" dirty="0">
              <a:solidFill>
                <a:srgbClr val="777777"/>
              </a:solidFill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4470400" y="4891088"/>
            <a:ext cx="4337050" cy="973137"/>
          </a:xfrm>
          <a:custGeom>
            <a:avLst/>
            <a:gdLst>
              <a:gd name="T0" fmla="*/ 2147483647 w 1371"/>
              <a:gd name="T1" fmla="*/ 0 h 371"/>
              <a:gd name="T2" fmla="*/ 0 w 1371"/>
              <a:gd name="T3" fmla="*/ 0 h 371"/>
              <a:gd name="T4" fmla="*/ 0 w 1371"/>
              <a:gd name="T5" fmla="*/ 2147483647 h 371"/>
              <a:gd name="T6" fmla="*/ 2147483647 w 1371"/>
              <a:gd name="T7" fmla="*/ 2147483647 h 371"/>
              <a:gd name="T8" fmla="*/ 2147483647 w 1371"/>
              <a:gd name="T9" fmla="*/ 2147483647 h 371"/>
              <a:gd name="T10" fmla="*/ 2147483647 w 1371"/>
              <a:gd name="T11" fmla="*/ 2147483647 h 371"/>
              <a:gd name="T12" fmla="*/ 2147483647 w 13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1" h="371">
                <a:moveTo>
                  <a:pt x="13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1"/>
                  <a:pt x="0" y="371"/>
                  <a:pt x="0" y="371"/>
                </a:cubicBezTo>
                <a:cubicBezTo>
                  <a:pt x="1309" y="371"/>
                  <a:pt x="1309" y="371"/>
                  <a:pt x="1309" y="371"/>
                </a:cubicBezTo>
                <a:cubicBezTo>
                  <a:pt x="1343" y="371"/>
                  <a:pt x="1371" y="344"/>
                  <a:pt x="1371" y="310"/>
                </a:cubicBezTo>
                <a:cubicBezTo>
                  <a:pt x="1371" y="62"/>
                  <a:pt x="1371" y="62"/>
                  <a:pt x="1371" y="62"/>
                </a:cubicBezTo>
                <a:cubicBezTo>
                  <a:pt x="1371" y="28"/>
                  <a:pt x="1343" y="0"/>
                  <a:pt x="1309" y="0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23000"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610101" y="4876800"/>
            <a:ext cx="3930650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l">
              <a:lnSpc>
                <a:spcPct val="105000"/>
              </a:lnSpc>
              <a:spcBef>
                <a:spcPct val="165000"/>
              </a:spcBef>
            </a:pPr>
            <a:r>
              <a:rPr lang="en-US" b="1" dirty="0" err="1" smtClean="0">
                <a:solidFill>
                  <a:schemeClr val="accent1"/>
                </a:solidFill>
              </a:rPr>
              <a:t>Canadá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es</a:t>
            </a:r>
            <a:r>
              <a:rPr lang="en-US" b="1" dirty="0" smtClean="0">
                <a:solidFill>
                  <a:schemeClr val="accent1"/>
                </a:solidFill>
              </a:rPr>
              <a:t> el #1</a:t>
            </a:r>
            <a:r>
              <a:rPr lang="en-US" sz="1600" dirty="0" smtClean="0">
                <a:solidFill>
                  <a:srgbClr val="777777"/>
                </a:solidFill>
              </a:rPr>
              <a:t> de los </a:t>
            </a:r>
            <a:r>
              <a:rPr lang="en-US" sz="1600" dirty="0" err="1" smtClean="0">
                <a:solidFill>
                  <a:srgbClr val="777777"/>
                </a:solidFill>
              </a:rPr>
              <a:t>países</a:t>
            </a:r>
            <a:r>
              <a:rPr lang="en-US" sz="1600" dirty="0" smtClean="0">
                <a:solidFill>
                  <a:srgbClr val="777777"/>
                </a:solidFill>
              </a:rPr>
              <a:t> del G7 en </a:t>
            </a:r>
            <a:r>
              <a:rPr lang="en-US" sz="1600" dirty="0" err="1" smtClean="0">
                <a:solidFill>
                  <a:srgbClr val="777777"/>
                </a:solidFill>
              </a:rPr>
              <a:t>cuanto</a:t>
            </a:r>
            <a:r>
              <a:rPr lang="en-US" sz="1600" dirty="0" smtClean="0">
                <a:solidFill>
                  <a:srgbClr val="777777"/>
                </a:solidFill>
              </a:rPr>
              <a:t> a </a:t>
            </a:r>
            <a:r>
              <a:rPr lang="en-US" sz="1600" dirty="0" err="1" smtClean="0">
                <a:solidFill>
                  <a:srgbClr val="777777"/>
                </a:solidFill>
              </a:rPr>
              <a:t>número</a:t>
            </a:r>
            <a:r>
              <a:rPr lang="en-US" sz="1600" dirty="0" smtClean="0">
                <a:solidFill>
                  <a:srgbClr val="777777"/>
                </a:solidFill>
              </a:rPr>
              <a:t> de </a:t>
            </a:r>
            <a:r>
              <a:rPr lang="en-US" sz="1600" dirty="0" err="1" smtClean="0">
                <a:solidFill>
                  <a:srgbClr val="777777"/>
                </a:solidFill>
              </a:rPr>
              <a:t>artículos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científicos</a:t>
            </a:r>
            <a:r>
              <a:rPr lang="en-US" sz="1600" dirty="0" smtClean="0">
                <a:solidFill>
                  <a:srgbClr val="777777"/>
                </a:solidFill>
              </a:rPr>
              <a:t> </a:t>
            </a:r>
            <a:r>
              <a:rPr lang="en-US" sz="1600" dirty="0" err="1" smtClean="0">
                <a:solidFill>
                  <a:srgbClr val="777777"/>
                </a:solidFill>
              </a:rPr>
              <a:t>publicados</a:t>
            </a:r>
            <a:r>
              <a:rPr lang="en-US" sz="1600" dirty="0" smtClean="0">
                <a:solidFill>
                  <a:srgbClr val="777777"/>
                </a:solidFill>
              </a:rPr>
              <a:t> per </a:t>
            </a:r>
            <a:r>
              <a:rPr lang="en-US" sz="1600" dirty="0" err="1" smtClean="0">
                <a:solidFill>
                  <a:srgbClr val="777777"/>
                </a:solidFill>
              </a:rPr>
              <a:t>cápita</a:t>
            </a:r>
            <a:endParaRPr lang="en-US" sz="1600" baseline="30000" dirty="0">
              <a:solidFill>
                <a:srgbClr val="777777"/>
              </a:solidFill>
            </a:endParaRPr>
          </a:p>
        </p:txBody>
      </p:sp>
      <p:pic>
        <p:nvPicPr>
          <p:cNvPr id="12302" name="Picture 14" descr="28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364172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27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727200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187"/>
            <a:ext cx="8991600" cy="432426"/>
          </a:xfrm>
        </p:spPr>
        <p:txBody>
          <a:bodyPr/>
          <a:lstStyle/>
          <a:p>
            <a:pPr eaLnBrk="1" hangingPunct="1"/>
            <a:r>
              <a:rPr lang="en-US" sz="2600" dirty="0" smtClean="0"/>
              <a:t>. . . </a:t>
            </a:r>
            <a:r>
              <a:rPr lang="en-US" sz="2600" dirty="0" err="1" smtClean="0"/>
              <a:t>Integrado</a:t>
            </a:r>
            <a:r>
              <a:rPr lang="en-US" sz="2600" dirty="0" smtClean="0"/>
              <a:t> </a:t>
            </a:r>
            <a:r>
              <a:rPr lang="en-US" sz="2600" dirty="0" err="1" smtClean="0"/>
              <a:t>dentro</a:t>
            </a:r>
            <a:r>
              <a:rPr lang="en-US" sz="2600" dirty="0" smtClean="0"/>
              <a:t> de los </a:t>
            </a:r>
            <a:r>
              <a:rPr lang="en-US" sz="2600" dirty="0" err="1"/>
              <a:t>m</a:t>
            </a:r>
            <a:r>
              <a:rPr lang="en-US" sz="2600" dirty="0" err="1" smtClean="0"/>
              <a:t>ercados</a:t>
            </a:r>
            <a:r>
              <a:rPr lang="en-US" sz="2600" dirty="0" smtClean="0"/>
              <a:t> </a:t>
            </a:r>
            <a:r>
              <a:rPr lang="en-US" sz="2600" dirty="0" err="1"/>
              <a:t>n</a:t>
            </a:r>
            <a:r>
              <a:rPr lang="en-US" sz="2600" dirty="0" err="1" smtClean="0"/>
              <a:t>orteamericanos</a:t>
            </a:r>
            <a:endParaRPr lang="en-US" sz="2600" dirty="0" smtClean="0"/>
          </a:p>
        </p:txBody>
      </p:sp>
      <p:grpSp>
        <p:nvGrpSpPr>
          <p:cNvPr id="13315" name="Group 3"/>
          <p:cNvGrpSpPr>
            <a:grpSpLocks noChangeAspect="1"/>
          </p:cNvGrpSpPr>
          <p:nvPr/>
        </p:nvGrpSpPr>
        <p:grpSpPr bwMode="auto">
          <a:xfrm>
            <a:off x="1981200" y="1219200"/>
            <a:ext cx="5435600" cy="5397500"/>
            <a:chOff x="869" y="192"/>
            <a:chExt cx="4006" cy="3978"/>
          </a:xfrm>
        </p:grpSpPr>
        <p:grpSp>
          <p:nvGrpSpPr>
            <p:cNvPr id="13316" name="Group 4"/>
            <p:cNvGrpSpPr>
              <a:grpSpLocks noChangeAspect="1"/>
            </p:cNvGrpSpPr>
            <p:nvPr/>
          </p:nvGrpSpPr>
          <p:grpSpPr bwMode="auto">
            <a:xfrm>
              <a:off x="869" y="192"/>
              <a:ext cx="3610" cy="3978"/>
              <a:chOff x="869" y="192"/>
              <a:chExt cx="3610" cy="3978"/>
            </a:xfrm>
          </p:grpSpPr>
          <p:sp>
            <p:nvSpPr>
              <p:cNvPr id="13409" name="Freeform 5"/>
              <p:cNvSpPr>
                <a:spLocks noChangeAspect="1"/>
              </p:cNvSpPr>
              <p:nvPr/>
            </p:nvSpPr>
            <p:spPr bwMode="auto">
              <a:xfrm>
                <a:off x="1632" y="1963"/>
                <a:ext cx="147" cy="210"/>
              </a:xfrm>
              <a:custGeom>
                <a:avLst/>
                <a:gdLst>
                  <a:gd name="T0" fmla="*/ 1 w 294"/>
                  <a:gd name="T1" fmla="*/ 1 h 407"/>
                  <a:gd name="T2" fmla="*/ 1 w 294"/>
                  <a:gd name="T3" fmla="*/ 1 h 407"/>
                  <a:gd name="T4" fmla="*/ 1 w 294"/>
                  <a:gd name="T5" fmla="*/ 1 h 407"/>
                  <a:gd name="T6" fmla="*/ 1 w 294"/>
                  <a:gd name="T7" fmla="*/ 1 h 407"/>
                  <a:gd name="T8" fmla="*/ 1 w 294"/>
                  <a:gd name="T9" fmla="*/ 1 h 407"/>
                  <a:gd name="T10" fmla="*/ 1 w 294"/>
                  <a:gd name="T11" fmla="*/ 1 h 407"/>
                  <a:gd name="T12" fmla="*/ 1 w 294"/>
                  <a:gd name="T13" fmla="*/ 0 h 407"/>
                  <a:gd name="T14" fmla="*/ 0 w 294"/>
                  <a:gd name="T15" fmla="*/ 1 h 407"/>
                  <a:gd name="T16" fmla="*/ 1 w 294"/>
                  <a:gd name="T17" fmla="*/ 1 h 407"/>
                  <a:gd name="T18" fmla="*/ 1 w 294"/>
                  <a:gd name="T19" fmla="*/ 1 h 407"/>
                  <a:gd name="T20" fmla="*/ 1 w 294"/>
                  <a:gd name="T21" fmla="*/ 1 h 407"/>
                  <a:gd name="T22" fmla="*/ 1 w 294"/>
                  <a:gd name="T23" fmla="*/ 1 h 407"/>
                  <a:gd name="T24" fmla="*/ 1 w 294"/>
                  <a:gd name="T25" fmla="*/ 1 h 407"/>
                  <a:gd name="T26" fmla="*/ 1 w 294"/>
                  <a:gd name="T27" fmla="*/ 1 h 407"/>
                  <a:gd name="T28" fmla="*/ 1 w 294"/>
                  <a:gd name="T29" fmla="*/ 1 h 407"/>
                  <a:gd name="T30" fmla="*/ 1 w 294"/>
                  <a:gd name="T31" fmla="*/ 1 h 407"/>
                  <a:gd name="T32" fmla="*/ 1 w 294"/>
                  <a:gd name="T33" fmla="*/ 1 h 407"/>
                  <a:gd name="T34" fmla="*/ 1 w 294"/>
                  <a:gd name="T35" fmla="*/ 1 h 407"/>
                  <a:gd name="T36" fmla="*/ 1 w 294"/>
                  <a:gd name="T37" fmla="*/ 1 h 407"/>
                  <a:gd name="T38" fmla="*/ 1 w 294"/>
                  <a:gd name="T39" fmla="*/ 1 h 407"/>
                  <a:gd name="T40" fmla="*/ 1 w 294"/>
                  <a:gd name="T41" fmla="*/ 1 h 407"/>
                  <a:gd name="T42" fmla="*/ 1 w 294"/>
                  <a:gd name="T43" fmla="*/ 1 h 407"/>
                  <a:gd name="T44" fmla="*/ 1 w 294"/>
                  <a:gd name="T45" fmla="*/ 1 h 407"/>
                  <a:gd name="T46" fmla="*/ 1 w 294"/>
                  <a:gd name="T47" fmla="*/ 1 h 407"/>
                  <a:gd name="T48" fmla="*/ 1 w 294"/>
                  <a:gd name="T49" fmla="*/ 1 h 407"/>
                  <a:gd name="T50" fmla="*/ 1 w 294"/>
                  <a:gd name="T51" fmla="*/ 1 h 407"/>
                  <a:gd name="T52" fmla="*/ 1 w 294"/>
                  <a:gd name="T53" fmla="*/ 1 h 4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94" h="407">
                    <a:moveTo>
                      <a:pt x="159" y="138"/>
                    </a:moveTo>
                    <a:lnTo>
                      <a:pt x="142" y="111"/>
                    </a:lnTo>
                    <a:lnTo>
                      <a:pt x="116" y="97"/>
                    </a:lnTo>
                    <a:lnTo>
                      <a:pt x="92" y="82"/>
                    </a:lnTo>
                    <a:lnTo>
                      <a:pt x="78" y="57"/>
                    </a:lnTo>
                    <a:lnTo>
                      <a:pt x="30" y="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2" y="42"/>
                    </a:lnTo>
                    <a:lnTo>
                      <a:pt x="25" y="45"/>
                    </a:lnTo>
                    <a:lnTo>
                      <a:pt x="33" y="63"/>
                    </a:lnTo>
                    <a:lnTo>
                      <a:pt x="21" y="81"/>
                    </a:lnTo>
                    <a:lnTo>
                      <a:pt x="23" y="98"/>
                    </a:lnTo>
                    <a:lnTo>
                      <a:pt x="61" y="131"/>
                    </a:lnTo>
                    <a:lnTo>
                      <a:pt x="103" y="182"/>
                    </a:lnTo>
                    <a:lnTo>
                      <a:pt x="150" y="262"/>
                    </a:lnTo>
                    <a:lnTo>
                      <a:pt x="161" y="283"/>
                    </a:lnTo>
                    <a:lnTo>
                      <a:pt x="208" y="370"/>
                    </a:lnTo>
                    <a:lnTo>
                      <a:pt x="228" y="390"/>
                    </a:lnTo>
                    <a:lnTo>
                      <a:pt x="255" y="407"/>
                    </a:lnTo>
                    <a:lnTo>
                      <a:pt x="286" y="397"/>
                    </a:lnTo>
                    <a:lnTo>
                      <a:pt x="294" y="375"/>
                    </a:lnTo>
                    <a:lnTo>
                      <a:pt x="262" y="339"/>
                    </a:lnTo>
                    <a:lnTo>
                      <a:pt x="243" y="323"/>
                    </a:lnTo>
                    <a:lnTo>
                      <a:pt x="211" y="273"/>
                    </a:lnTo>
                    <a:lnTo>
                      <a:pt x="180" y="179"/>
                    </a:lnTo>
                    <a:lnTo>
                      <a:pt x="159" y="13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0" name="Freeform 6"/>
              <p:cNvSpPr>
                <a:spLocks noChangeAspect="1"/>
              </p:cNvSpPr>
              <p:nvPr/>
            </p:nvSpPr>
            <p:spPr bwMode="auto">
              <a:xfrm>
                <a:off x="3835" y="1875"/>
                <a:ext cx="384" cy="295"/>
              </a:xfrm>
              <a:custGeom>
                <a:avLst/>
                <a:gdLst>
                  <a:gd name="T0" fmla="*/ 1 w 763"/>
                  <a:gd name="T1" fmla="*/ 1 h 575"/>
                  <a:gd name="T2" fmla="*/ 1 w 763"/>
                  <a:gd name="T3" fmla="*/ 1 h 575"/>
                  <a:gd name="T4" fmla="*/ 1 w 763"/>
                  <a:gd name="T5" fmla="*/ 1 h 575"/>
                  <a:gd name="T6" fmla="*/ 1 w 763"/>
                  <a:gd name="T7" fmla="*/ 1 h 575"/>
                  <a:gd name="T8" fmla="*/ 1 w 763"/>
                  <a:gd name="T9" fmla="*/ 1 h 575"/>
                  <a:gd name="T10" fmla="*/ 0 w 763"/>
                  <a:gd name="T11" fmla="*/ 1 h 575"/>
                  <a:gd name="T12" fmla="*/ 1 w 763"/>
                  <a:gd name="T13" fmla="*/ 1 h 575"/>
                  <a:gd name="T14" fmla="*/ 1 w 763"/>
                  <a:gd name="T15" fmla="*/ 1 h 575"/>
                  <a:gd name="T16" fmla="*/ 1 w 763"/>
                  <a:gd name="T17" fmla="*/ 1 h 575"/>
                  <a:gd name="T18" fmla="*/ 1 w 763"/>
                  <a:gd name="T19" fmla="*/ 1 h 575"/>
                  <a:gd name="T20" fmla="*/ 1 w 763"/>
                  <a:gd name="T21" fmla="*/ 0 h 575"/>
                  <a:gd name="T22" fmla="*/ 1 w 763"/>
                  <a:gd name="T23" fmla="*/ 1 h 575"/>
                  <a:gd name="T24" fmla="*/ 1 w 763"/>
                  <a:gd name="T25" fmla="*/ 1 h 575"/>
                  <a:gd name="T26" fmla="*/ 1 w 763"/>
                  <a:gd name="T27" fmla="*/ 1 h 575"/>
                  <a:gd name="T28" fmla="*/ 1 w 763"/>
                  <a:gd name="T29" fmla="*/ 1 h 575"/>
                  <a:gd name="T30" fmla="*/ 1 w 763"/>
                  <a:gd name="T31" fmla="*/ 1 h 575"/>
                  <a:gd name="T32" fmla="*/ 1 w 763"/>
                  <a:gd name="T33" fmla="*/ 1 h 575"/>
                  <a:gd name="T34" fmla="*/ 1 w 763"/>
                  <a:gd name="T35" fmla="*/ 1 h 575"/>
                  <a:gd name="T36" fmla="*/ 1 w 763"/>
                  <a:gd name="T37" fmla="*/ 1 h 575"/>
                  <a:gd name="T38" fmla="*/ 1 w 763"/>
                  <a:gd name="T39" fmla="*/ 1 h 575"/>
                  <a:gd name="T40" fmla="*/ 1 w 763"/>
                  <a:gd name="T41" fmla="*/ 1 h 575"/>
                  <a:gd name="T42" fmla="*/ 1 w 763"/>
                  <a:gd name="T43" fmla="*/ 1 h 575"/>
                  <a:gd name="T44" fmla="*/ 1 w 763"/>
                  <a:gd name="T45" fmla="*/ 1 h 575"/>
                  <a:gd name="T46" fmla="*/ 1 w 763"/>
                  <a:gd name="T47" fmla="*/ 1 h 575"/>
                  <a:gd name="T48" fmla="*/ 1 w 763"/>
                  <a:gd name="T49" fmla="*/ 1 h 575"/>
                  <a:gd name="T50" fmla="*/ 1 w 763"/>
                  <a:gd name="T51" fmla="*/ 1 h 575"/>
                  <a:gd name="T52" fmla="*/ 1 w 763"/>
                  <a:gd name="T53" fmla="*/ 1 h 575"/>
                  <a:gd name="T54" fmla="*/ 1 w 763"/>
                  <a:gd name="T55" fmla="*/ 1 h 575"/>
                  <a:gd name="T56" fmla="*/ 1 w 763"/>
                  <a:gd name="T57" fmla="*/ 1 h 575"/>
                  <a:gd name="T58" fmla="*/ 1 w 763"/>
                  <a:gd name="T59" fmla="*/ 1 h 575"/>
                  <a:gd name="T60" fmla="*/ 1 w 763"/>
                  <a:gd name="T61" fmla="*/ 1 h 575"/>
                  <a:gd name="T62" fmla="*/ 1 w 763"/>
                  <a:gd name="T63" fmla="*/ 1 h 575"/>
                  <a:gd name="T64" fmla="*/ 1 w 763"/>
                  <a:gd name="T65" fmla="*/ 1 h 575"/>
                  <a:gd name="T66" fmla="*/ 1 w 763"/>
                  <a:gd name="T67" fmla="*/ 1 h 575"/>
                  <a:gd name="T68" fmla="*/ 1 w 763"/>
                  <a:gd name="T69" fmla="*/ 1 h 575"/>
                  <a:gd name="T70" fmla="*/ 1 w 763"/>
                  <a:gd name="T71" fmla="*/ 1 h 575"/>
                  <a:gd name="T72" fmla="*/ 1 w 763"/>
                  <a:gd name="T73" fmla="*/ 1 h 5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63" h="575">
                    <a:moveTo>
                      <a:pt x="317" y="474"/>
                    </a:moveTo>
                    <a:lnTo>
                      <a:pt x="293" y="463"/>
                    </a:lnTo>
                    <a:lnTo>
                      <a:pt x="271" y="449"/>
                    </a:lnTo>
                    <a:lnTo>
                      <a:pt x="235" y="422"/>
                    </a:lnTo>
                    <a:lnTo>
                      <a:pt x="190" y="357"/>
                    </a:lnTo>
                    <a:lnTo>
                      <a:pt x="179" y="319"/>
                    </a:lnTo>
                    <a:lnTo>
                      <a:pt x="136" y="262"/>
                    </a:lnTo>
                    <a:lnTo>
                      <a:pt x="96" y="259"/>
                    </a:lnTo>
                    <a:lnTo>
                      <a:pt x="61" y="286"/>
                    </a:lnTo>
                    <a:lnTo>
                      <a:pt x="35" y="321"/>
                    </a:lnTo>
                    <a:lnTo>
                      <a:pt x="19" y="361"/>
                    </a:lnTo>
                    <a:lnTo>
                      <a:pt x="0" y="362"/>
                    </a:lnTo>
                    <a:lnTo>
                      <a:pt x="10" y="330"/>
                    </a:lnTo>
                    <a:lnTo>
                      <a:pt x="11" y="310"/>
                    </a:lnTo>
                    <a:lnTo>
                      <a:pt x="36" y="224"/>
                    </a:lnTo>
                    <a:lnTo>
                      <a:pt x="89" y="143"/>
                    </a:lnTo>
                    <a:lnTo>
                      <a:pt x="121" y="99"/>
                    </a:lnTo>
                    <a:lnTo>
                      <a:pt x="126" y="91"/>
                    </a:lnTo>
                    <a:lnTo>
                      <a:pt x="159" y="69"/>
                    </a:lnTo>
                    <a:lnTo>
                      <a:pt x="196" y="39"/>
                    </a:lnTo>
                    <a:lnTo>
                      <a:pt x="239" y="17"/>
                    </a:lnTo>
                    <a:lnTo>
                      <a:pt x="325" y="0"/>
                    </a:lnTo>
                    <a:lnTo>
                      <a:pt x="351" y="16"/>
                    </a:lnTo>
                    <a:lnTo>
                      <a:pt x="359" y="52"/>
                    </a:lnTo>
                    <a:lnTo>
                      <a:pt x="348" y="76"/>
                    </a:lnTo>
                    <a:lnTo>
                      <a:pt x="331" y="97"/>
                    </a:lnTo>
                    <a:lnTo>
                      <a:pt x="266" y="122"/>
                    </a:lnTo>
                    <a:lnTo>
                      <a:pt x="261" y="140"/>
                    </a:lnTo>
                    <a:lnTo>
                      <a:pt x="270" y="157"/>
                    </a:lnTo>
                    <a:lnTo>
                      <a:pt x="287" y="169"/>
                    </a:lnTo>
                    <a:lnTo>
                      <a:pt x="339" y="143"/>
                    </a:lnTo>
                    <a:lnTo>
                      <a:pt x="359" y="143"/>
                    </a:lnTo>
                    <a:lnTo>
                      <a:pt x="368" y="157"/>
                    </a:lnTo>
                    <a:lnTo>
                      <a:pt x="348" y="182"/>
                    </a:lnTo>
                    <a:lnTo>
                      <a:pt x="350" y="200"/>
                    </a:lnTo>
                    <a:lnTo>
                      <a:pt x="381" y="213"/>
                    </a:lnTo>
                    <a:lnTo>
                      <a:pt x="391" y="221"/>
                    </a:lnTo>
                    <a:lnTo>
                      <a:pt x="410" y="263"/>
                    </a:lnTo>
                    <a:lnTo>
                      <a:pt x="448" y="280"/>
                    </a:lnTo>
                    <a:lnTo>
                      <a:pt x="482" y="307"/>
                    </a:lnTo>
                    <a:lnTo>
                      <a:pt x="584" y="280"/>
                    </a:lnTo>
                    <a:lnTo>
                      <a:pt x="631" y="261"/>
                    </a:lnTo>
                    <a:lnTo>
                      <a:pt x="691" y="248"/>
                    </a:lnTo>
                    <a:lnTo>
                      <a:pt x="736" y="260"/>
                    </a:lnTo>
                    <a:lnTo>
                      <a:pt x="761" y="261"/>
                    </a:lnTo>
                    <a:lnTo>
                      <a:pt x="763" y="269"/>
                    </a:lnTo>
                    <a:lnTo>
                      <a:pt x="735" y="296"/>
                    </a:lnTo>
                    <a:lnTo>
                      <a:pt x="688" y="317"/>
                    </a:lnTo>
                    <a:lnTo>
                      <a:pt x="654" y="339"/>
                    </a:lnTo>
                    <a:lnTo>
                      <a:pt x="618" y="364"/>
                    </a:lnTo>
                    <a:lnTo>
                      <a:pt x="584" y="403"/>
                    </a:lnTo>
                    <a:lnTo>
                      <a:pt x="561" y="433"/>
                    </a:lnTo>
                    <a:lnTo>
                      <a:pt x="545" y="486"/>
                    </a:lnTo>
                    <a:lnTo>
                      <a:pt x="539" y="525"/>
                    </a:lnTo>
                    <a:lnTo>
                      <a:pt x="525" y="555"/>
                    </a:lnTo>
                    <a:lnTo>
                      <a:pt x="503" y="570"/>
                    </a:lnTo>
                    <a:lnTo>
                      <a:pt x="467" y="575"/>
                    </a:lnTo>
                    <a:lnTo>
                      <a:pt x="434" y="557"/>
                    </a:lnTo>
                    <a:lnTo>
                      <a:pt x="416" y="515"/>
                    </a:lnTo>
                    <a:lnTo>
                      <a:pt x="418" y="472"/>
                    </a:lnTo>
                    <a:lnTo>
                      <a:pt x="444" y="435"/>
                    </a:lnTo>
                    <a:lnTo>
                      <a:pt x="482" y="410"/>
                    </a:lnTo>
                    <a:lnTo>
                      <a:pt x="550" y="378"/>
                    </a:lnTo>
                    <a:lnTo>
                      <a:pt x="560" y="368"/>
                    </a:lnTo>
                    <a:lnTo>
                      <a:pt x="555" y="351"/>
                    </a:lnTo>
                    <a:lnTo>
                      <a:pt x="541" y="349"/>
                    </a:lnTo>
                    <a:lnTo>
                      <a:pt x="491" y="370"/>
                    </a:lnTo>
                    <a:lnTo>
                      <a:pt x="485" y="340"/>
                    </a:lnTo>
                    <a:lnTo>
                      <a:pt x="465" y="341"/>
                    </a:lnTo>
                    <a:lnTo>
                      <a:pt x="431" y="369"/>
                    </a:lnTo>
                    <a:lnTo>
                      <a:pt x="400" y="398"/>
                    </a:lnTo>
                    <a:lnTo>
                      <a:pt x="366" y="404"/>
                    </a:lnTo>
                    <a:lnTo>
                      <a:pt x="347" y="426"/>
                    </a:lnTo>
                    <a:lnTo>
                      <a:pt x="317" y="47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1" name="Freeform 7"/>
              <p:cNvSpPr>
                <a:spLocks noChangeAspect="1"/>
              </p:cNvSpPr>
              <p:nvPr/>
            </p:nvSpPr>
            <p:spPr bwMode="auto">
              <a:xfrm>
                <a:off x="1576" y="761"/>
                <a:ext cx="2630" cy="1742"/>
              </a:xfrm>
              <a:custGeom>
                <a:avLst/>
                <a:gdLst>
                  <a:gd name="T0" fmla="*/ 1 w 5205"/>
                  <a:gd name="T1" fmla="*/ 1 h 3389"/>
                  <a:gd name="T2" fmla="*/ 1 w 5205"/>
                  <a:gd name="T3" fmla="*/ 1 h 3389"/>
                  <a:gd name="T4" fmla="*/ 1 w 5205"/>
                  <a:gd name="T5" fmla="*/ 1 h 3389"/>
                  <a:gd name="T6" fmla="*/ 1 w 5205"/>
                  <a:gd name="T7" fmla="*/ 1 h 3389"/>
                  <a:gd name="T8" fmla="*/ 1 w 5205"/>
                  <a:gd name="T9" fmla="*/ 1 h 3389"/>
                  <a:gd name="T10" fmla="*/ 1 w 5205"/>
                  <a:gd name="T11" fmla="*/ 1 h 3389"/>
                  <a:gd name="T12" fmla="*/ 1 w 5205"/>
                  <a:gd name="T13" fmla="*/ 1 h 3389"/>
                  <a:gd name="T14" fmla="*/ 1 w 5205"/>
                  <a:gd name="T15" fmla="*/ 1 h 3389"/>
                  <a:gd name="T16" fmla="*/ 1 w 5205"/>
                  <a:gd name="T17" fmla="*/ 1 h 3389"/>
                  <a:gd name="T18" fmla="*/ 1 w 5205"/>
                  <a:gd name="T19" fmla="*/ 1 h 3389"/>
                  <a:gd name="T20" fmla="*/ 1 w 5205"/>
                  <a:gd name="T21" fmla="*/ 1 h 3389"/>
                  <a:gd name="T22" fmla="*/ 1 w 5205"/>
                  <a:gd name="T23" fmla="*/ 1 h 3389"/>
                  <a:gd name="T24" fmla="*/ 1 w 5205"/>
                  <a:gd name="T25" fmla="*/ 1 h 3389"/>
                  <a:gd name="T26" fmla="*/ 1 w 5205"/>
                  <a:gd name="T27" fmla="*/ 1 h 3389"/>
                  <a:gd name="T28" fmla="*/ 1 w 5205"/>
                  <a:gd name="T29" fmla="*/ 1 h 3389"/>
                  <a:gd name="T30" fmla="*/ 1 w 5205"/>
                  <a:gd name="T31" fmla="*/ 1 h 3389"/>
                  <a:gd name="T32" fmla="*/ 1 w 5205"/>
                  <a:gd name="T33" fmla="*/ 1 h 3389"/>
                  <a:gd name="T34" fmla="*/ 1 w 5205"/>
                  <a:gd name="T35" fmla="*/ 1 h 3389"/>
                  <a:gd name="T36" fmla="*/ 1 w 5205"/>
                  <a:gd name="T37" fmla="*/ 1 h 3389"/>
                  <a:gd name="T38" fmla="*/ 1 w 5205"/>
                  <a:gd name="T39" fmla="*/ 1 h 3389"/>
                  <a:gd name="T40" fmla="*/ 1 w 5205"/>
                  <a:gd name="T41" fmla="*/ 1 h 3389"/>
                  <a:gd name="T42" fmla="*/ 1 w 5205"/>
                  <a:gd name="T43" fmla="*/ 1 h 3389"/>
                  <a:gd name="T44" fmla="*/ 1 w 5205"/>
                  <a:gd name="T45" fmla="*/ 1 h 3389"/>
                  <a:gd name="T46" fmla="*/ 1 w 5205"/>
                  <a:gd name="T47" fmla="*/ 1 h 3389"/>
                  <a:gd name="T48" fmla="*/ 1 w 5205"/>
                  <a:gd name="T49" fmla="*/ 1 h 3389"/>
                  <a:gd name="T50" fmla="*/ 1 w 5205"/>
                  <a:gd name="T51" fmla="*/ 1 h 3389"/>
                  <a:gd name="T52" fmla="*/ 1 w 5205"/>
                  <a:gd name="T53" fmla="*/ 1 h 3389"/>
                  <a:gd name="T54" fmla="*/ 1 w 5205"/>
                  <a:gd name="T55" fmla="*/ 1 h 3389"/>
                  <a:gd name="T56" fmla="*/ 1 w 5205"/>
                  <a:gd name="T57" fmla="*/ 1 h 3389"/>
                  <a:gd name="T58" fmla="*/ 1 w 5205"/>
                  <a:gd name="T59" fmla="*/ 1 h 3389"/>
                  <a:gd name="T60" fmla="*/ 1 w 5205"/>
                  <a:gd name="T61" fmla="*/ 1 h 3389"/>
                  <a:gd name="T62" fmla="*/ 1 w 5205"/>
                  <a:gd name="T63" fmla="*/ 1 h 3389"/>
                  <a:gd name="T64" fmla="*/ 1 w 5205"/>
                  <a:gd name="T65" fmla="*/ 1 h 3389"/>
                  <a:gd name="T66" fmla="*/ 1 w 5205"/>
                  <a:gd name="T67" fmla="*/ 1 h 3389"/>
                  <a:gd name="T68" fmla="*/ 1 w 5205"/>
                  <a:gd name="T69" fmla="*/ 1 h 3389"/>
                  <a:gd name="T70" fmla="*/ 1 w 5205"/>
                  <a:gd name="T71" fmla="*/ 1 h 3389"/>
                  <a:gd name="T72" fmla="*/ 1 w 5205"/>
                  <a:gd name="T73" fmla="*/ 1 h 3389"/>
                  <a:gd name="T74" fmla="*/ 1 w 5205"/>
                  <a:gd name="T75" fmla="*/ 1 h 3389"/>
                  <a:gd name="T76" fmla="*/ 1 w 5205"/>
                  <a:gd name="T77" fmla="*/ 1 h 3389"/>
                  <a:gd name="T78" fmla="*/ 1 w 5205"/>
                  <a:gd name="T79" fmla="*/ 1 h 3389"/>
                  <a:gd name="T80" fmla="*/ 1 w 5205"/>
                  <a:gd name="T81" fmla="*/ 1 h 3389"/>
                  <a:gd name="T82" fmla="*/ 1 w 5205"/>
                  <a:gd name="T83" fmla="*/ 1 h 3389"/>
                  <a:gd name="T84" fmla="*/ 1 w 5205"/>
                  <a:gd name="T85" fmla="*/ 1 h 3389"/>
                  <a:gd name="T86" fmla="*/ 1 w 5205"/>
                  <a:gd name="T87" fmla="*/ 1 h 3389"/>
                  <a:gd name="T88" fmla="*/ 1 w 5205"/>
                  <a:gd name="T89" fmla="*/ 1 h 3389"/>
                  <a:gd name="T90" fmla="*/ 1 w 5205"/>
                  <a:gd name="T91" fmla="*/ 1 h 3389"/>
                  <a:gd name="T92" fmla="*/ 1 w 5205"/>
                  <a:gd name="T93" fmla="*/ 1 h 3389"/>
                  <a:gd name="T94" fmla="*/ 1 w 5205"/>
                  <a:gd name="T95" fmla="*/ 1 h 3389"/>
                  <a:gd name="T96" fmla="*/ 1 w 5205"/>
                  <a:gd name="T97" fmla="*/ 1 h 3389"/>
                  <a:gd name="T98" fmla="*/ 1 w 5205"/>
                  <a:gd name="T99" fmla="*/ 1 h 3389"/>
                  <a:gd name="T100" fmla="*/ 1 w 5205"/>
                  <a:gd name="T101" fmla="*/ 1 h 3389"/>
                  <a:gd name="T102" fmla="*/ 1 w 5205"/>
                  <a:gd name="T103" fmla="*/ 1 h 3389"/>
                  <a:gd name="T104" fmla="*/ 1 w 5205"/>
                  <a:gd name="T105" fmla="*/ 1 h 3389"/>
                  <a:gd name="T106" fmla="*/ 1 w 5205"/>
                  <a:gd name="T107" fmla="*/ 1 h 3389"/>
                  <a:gd name="T108" fmla="*/ 1 w 5205"/>
                  <a:gd name="T109" fmla="*/ 1 h 3389"/>
                  <a:gd name="T110" fmla="*/ 1 w 5205"/>
                  <a:gd name="T111" fmla="*/ 1 h 3389"/>
                  <a:gd name="T112" fmla="*/ 1 w 5205"/>
                  <a:gd name="T113" fmla="*/ 1 h 3389"/>
                  <a:gd name="T114" fmla="*/ 1 w 5205"/>
                  <a:gd name="T115" fmla="*/ 1 h 3389"/>
                  <a:gd name="T116" fmla="*/ 1 w 5205"/>
                  <a:gd name="T117" fmla="*/ 1 h 3389"/>
                  <a:gd name="T118" fmla="*/ 1 w 5205"/>
                  <a:gd name="T119" fmla="*/ 1 h 3389"/>
                  <a:gd name="T120" fmla="*/ 1 w 5205"/>
                  <a:gd name="T121" fmla="*/ 1 h 3389"/>
                  <a:gd name="T122" fmla="*/ 1 w 5205"/>
                  <a:gd name="T123" fmla="*/ 1 h 33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05" h="3389">
                    <a:moveTo>
                      <a:pt x="4484" y="2551"/>
                    </a:moveTo>
                    <a:lnTo>
                      <a:pt x="4479" y="2601"/>
                    </a:lnTo>
                    <a:lnTo>
                      <a:pt x="4478" y="2646"/>
                    </a:lnTo>
                    <a:lnTo>
                      <a:pt x="4456" y="2694"/>
                    </a:lnTo>
                    <a:lnTo>
                      <a:pt x="4415" y="2755"/>
                    </a:lnTo>
                    <a:lnTo>
                      <a:pt x="4357" y="2794"/>
                    </a:lnTo>
                    <a:lnTo>
                      <a:pt x="4285" y="2813"/>
                    </a:lnTo>
                    <a:lnTo>
                      <a:pt x="4237" y="2810"/>
                    </a:lnTo>
                    <a:lnTo>
                      <a:pt x="4187" y="2824"/>
                    </a:lnTo>
                    <a:lnTo>
                      <a:pt x="4139" y="2859"/>
                    </a:lnTo>
                    <a:lnTo>
                      <a:pt x="4104" y="2910"/>
                    </a:lnTo>
                    <a:lnTo>
                      <a:pt x="4080" y="2972"/>
                    </a:lnTo>
                    <a:lnTo>
                      <a:pt x="4072" y="3015"/>
                    </a:lnTo>
                    <a:lnTo>
                      <a:pt x="4048" y="3041"/>
                    </a:lnTo>
                    <a:lnTo>
                      <a:pt x="3924" y="3107"/>
                    </a:lnTo>
                    <a:lnTo>
                      <a:pt x="3873" y="3142"/>
                    </a:lnTo>
                    <a:lnTo>
                      <a:pt x="3905" y="3192"/>
                    </a:lnTo>
                    <a:lnTo>
                      <a:pt x="3844" y="3221"/>
                    </a:lnTo>
                    <a:lnTo>
                      <a:pt x="3773" y="3264"/>
                    </a:lnTo>
                    <a:lnTo>
                      <a:pt x="3716" y="3301"/>
                    </a:lnTo>
                    <a:lnTo>
                      <a:pt x="3659" y="3346"/>
                    </a:lnTo>
                    <a:lnTo>
                      <a:pt x="3612" y="3381"/>
                    </a:lnTo>
                    <a:lnTo>
                      <a:pt x="3589" y="3389"/>
                    </a:lnTo>
                    <a:lnTo>
                      <a:pt x="3561" y="3363"/>
                    </a:lnTo>
                    <a:lnTo>
                      <a:pt x="3557" y="3350"/>
                    </a:lnTo>
                    <a:lnTo>
                      <a:pt x="3579" y="3299"/>
                    </a:lnTo>
                    <a:lnTo>
                      <a:pt x="3587" y="3242"/>
                    </a:lnTo>
                    <a:lnTo>
                      <a:pt x="3587" y="3177"/>
                    </a:lnTo>
                    <a:lnTo>
                      <a:pt x="3571" y="3128"/>
                    </a:lnTo>
                    <a:lnTo>
                      <a:pt x="3541" y="3080"/>
                    </a:lnTo>
                    <a:lnTo>
                      <a:pt x="3500" y="3010"/>
                    </a:lnTo>
                    <a:lnTo>
                      <a:pt x="3452" y="2952"/>
                    </a:lnTo>
                    <a:lnTo>
                      <a:pt x="3395" y="2899"/>
                    </a:lnTo>
                    <a:lnTo>
                      <a:pt x="3359" y="2871"/>
                    </a:lnTo>
                    <a:lnTo>
                      <a:pt x="3285" y="2832"/>
                    </a:lnTo>
                    <a:lnTo>
                      <a:pt x="3198" y="2793"/>
                    </a:lnTo>
                    <a:lnTo>
                      <a:pt x="3120" y="2752"/>
                    </a:lnTo>
                    <a:lnTo>
                      <a:pt x="3023" y="2716"/>
                    </a:lnTo>
                    <a:lnTo>
                      <a:pt x="3006" y="2721"/>
                    </a:lnTo>
                    <a:lnTo>
                      <a:pt x="2974" y="2752"/>
                    </a:lnTo>
                    <a:lnTo>
                      <a:pt x="2910" y="2763"/>
                    </a:lnTo>
                    <a:lnTo>
                      <a:pt x="2852" y="2762"/>
                    </a:lnTo>
                    <a:lnTo>
                      <a:pt x="2766" y="2773"/>
                    </a:lnTo>
                    <a:lnTo>
                      <a:pt x="2710" y="2765"/>
                    </a:lnTo>
                    <a:lnTo>
                      <a:pt x="2674" y="2733"/>
                    </a:lnTo>
                    <a:lnTo>
                      <a:pt x="2653" y="2727"/>
                    </a:lnTo>
                    <a:lnTo>
                      <a:pt x="2604" y="2747"/>
                    </a:lnTo>
                    <a:lnTo>
                      <a:pt x="1992" y="2762"/>
                    </a:lnTo>
                    <a:lnTo>
                      <a:pt x="1342" y="2752"/>
                    </a:lnTo>
                    <a:lnTo>
                      <a:pt x="797" y="2723"/>
                    </a:lnTo>
                    <a:lnTo>
                      <a:pt x="448" y="2686"/>
                    </a:lnTo>
                    <a:lnTo>
                      <a:pt x="402" y="2600"/>
                    </a:lnTo>
                    <a:lnTo>
                      <a:pt x="378" y="2568"/>
                    </a:lnTo>
                    <a:lnTo>
                      <a:pt x="380" y="2508"/>
                    </a:lnTo>
                    <a:lnTo>
                      <a:pt x="367" y="2464"/>
                    </a:lnTo>
                    <a:lnTo>
                      <a:pt x="344" y="2432"/>
                    </a:lnTo>
                    <a:lnTo>
                      <a:pt x="298" y="2413"/>
                    </a:lnTo>
                    <a:lnTo>
                      <a:pt x="248" y="2381"/>
                    </a:lnTo>
                    <a:lnTo>
                      <a:pt x="206" y="2348"/>
                    </a:lnTo>
                    <a:lnTo>
                      <a:pt x="181" y="2330"/>
                    </a:lnTo>
                    <a:lnTo>
                      <a:pt x="174" y="2291"/>
                    </a:lnTo>
                    <a:lnTo>
                      <a:pt x="210" y="2241"/>
                    </a:lnTo>
                    <a:lnTo>
                      <a:pt x="220" y="2185"/>
                    </a:lnTo>
                    <a:lnTo>
                      <a:pt x="216" y="2173"/>
                    </a:lnTo>
                    <a:lnTo>
                      <a:pt x="217" y="2133"/>
                    </a:lnTo>
                    <a:lnTo>
                      <a:pt x="229" y="2091"/>
                    </a:lnTo>
                    <a:lnTo>
                      <a:pt x="243" y="2033"/>
                    </a:lnTo>
                    <a:lnTo>
                      <a:pt x="199" y="1995"/>
                    </a:lnTo>
                    <a:lnTo>
                      <a:pt x="183" y="1986"/>
                    </a:lnTo>
                    <a:lnTo>
                      <a:pt x="173" y="1937"/>
                    </a:lnTo>
                    <a:lnTo>
                      <a:pt x="188" y="1892"/>
                    </a:lnTo>
                    <a:lnTo>
                      <a:pt x="208" y="1833"/>
                    </a:lnTo>
                    <a:lnTo>
                      <a:pt x="219" y="1783"/>
                    </a:lnTo>
                    <a:lnTo>
                      <a:pt x="212" y="1745"/>
                    </a:lnTo>
                    <a:lnTo>
                      <a:pt x="214" y="1711"/>
                    </a:lnTo>
                    <a:lnTo>
                      <a:pt x="218" y="1672"/>
                    </a:lnTo>
                    <a:lnTo>
                      <a:pt x="222" y="1628"/>
                    </a:lnTo>
                    <a:lnTo>
                      <a:pt x="233" y="1579"/>
                    </a:lnTo>
                    <a:lnTo>
                      <a:pt x="231" y="1534"/>
                    </a:lnTo>
                    <a:lnTo>
                      <a:pt x="229" y="1482"/>
                    </a:lnTo>
                    <a:lnTo>
                      <a:pt x="236" y="1440"/>
                    </a:lnTo>
                    <a:lnTo>
                      <a:pt x="230" y="1382"/>
                    </a:lnTo>
                    <a:lnTo>
                      <a:pt x="223" y="1339"/>
                    </a:lnTo>
                    <a:lnTo>
                      <a:pt x="212" y="1302"/>
                    </a:lnTo>
                    <a:lnTo>
                      <a:pt x="189" y="1271"/>
                    </a:lnTo>
                    <a:lnTo>
                      <a:pt x="159" y="1239"/>
                    </a:lnTo>
                    <a:lnTo>
                      <a:pt x="116" y="1206"/>
                    </a:lnTo>
                    <a:lnTo>
                      <a:pt x="92" y="1127"/>
                    </a:lnTo>
                    <a:lnTo>
                      <a:pt x="57" y="1059"/>
                    </a:lnTo>
                    <a:lnTo>
                      <a:pt x="26" y="1023"/>
                    </a:lnTo>
                    <a:lnTo>
                      <a:pt x="4" y="990"/>
                    </a:lnTo>
                    <a:lnTo>
                      <a:pt x="0" y="964"/>
                    </a:lnTo>
                    <a:lnTo>
                      <a:pt x="774" y="0"/>
                    </a:lnTo>
                    <a:lnTo>
                      <a:pt x="793" y="41"/>
                    </a:lnTo>
                    <a:lnTo>
                      <a:pt x="814" y="106"/>
                    </a:lnTo>
                    <a:lnTo>
                      <a:pt x="833" y="153"/>
                    </a:lnTo>
                    <a:lnTo>
                      <a:pt x="856" y="182"/>
                    </a:lnTo>
                    <a:lnTo>
                      <a:pt x="882" y="181"/>
                    </a:lnTo>
                    <a:lnTo>
                      <a:pt x="891" y="152"/>
                    </a:lnTo>
                    <a:lnTo>
                      <a:pt x="912" y="133"/>
                    </a:lnTo>
                    <a:lnTo>
                      <a:pt x="948" y="134"/>
                    </a:lnTo>
                    <a:lnTo>
                      <a:pt x="971" y="142"/>
                    </a:lnTo>
                    <a:lnTo>
                      <a:pt x="983" y="162"/>
                    </a:lnTo>
                    <a:lnTo>
                      <a:pt x="988" y="191"/>
                    </a:lnTo>
                    <a:lnTo>
                      <a:pt x="1041" y="187"/>
                    </a:lnTo>
                    <a:lnTo>
                      <a:pt x="1084" y="171"/>
                    </a:lnTo>
                    <a:lnTo>
                      <a:pt x="1134" y="164"/>
                    </a:lnTo>
                    <a:lnTo>
                      <a:pt x="1176" y="167"/>
                    </a:lnTo>
                    <a:lnTo>
                      <a:pt x="1191" y="150"/>
                    </a:lnTo>
                    <a:lnTo>
                      <a:pt x="1210" y="144"/>
                    </a:lnTo>
                    <a:lnTo>
                      <a:pt x="1230" y="163"/>
                    </a:lnTo>
                    <a:lnTo>
                      <a:pt x="1268" y="233"/>
                    </a:lnTo>
                    <a:lnTo>
                      <a:pt x="1284" y="273"/>
                    </a:lnTo>
                    <a:lnTo>
                      <a:pt x="1297" y="263"/>
                    </a:lnTo>
                    <a:lnTo>
                      <a:pt x="1317" y="225"/>
                    </a:lnTo>
                    <a:lnTo>
                      <a:pt x="1337" y="232"/>
                    </a:lnTo>
                    <a:lnTo>
                      <a:pt x="1354" y="259"/>
                    </a:lnTo>
                    <a:lnTo>
                      <a:pt x="1346" y="281"/>
                    </a:lnTo>
                    <a:lnTo>
                      <a:pt x="1351" y="318"/>
                    </a:lnTo>
                    <a:lnTo>
                      <a:pt x="1426" y="302"/>
                    </a:lnTo>
                    <a:lnTo>
                      <a:pt x="1461" y="312"/>
                    </a:lnTo>
                    <a:lnTo>
                      <a:pt x="1485" y="345"/>
                    </a:lnTo>
                    <a:lnTo>
                      <a:pt x="1516" y="395"/>
                    </a:lnTo>
                    <a:lnTo>
                      <a:pt x="1549" y="425"/>
                    </a:lnTo>
                    <a:lnTo>
                      <a:pt x="1606" y="459"/>
                    </a:lnTo>
                    <a:lnTo>
                      <a:pt x="1630" y="481"/>
                    </a:lnTo>
                    <a:lnTo>
                      <a:pt x="1640" y="502"/>
                    </a:lnTo>
                    <a:lnTo>
                      <a:pt x="1642" y="535"/>
                    </a:lnTo>
                    <a:lnTo>
                      <a:pt x="1622" y="573"/>
                    </a:lnTo>
                    <a:lnTo>
                      <a:pt x="1645" y="589"/>
                    </a:lnTo>
                    <a:lnTo>
                      <a:pt x="1702" y="593"/>
                    </a:lnTo>
                    <a:lnTo>
                      <a:pt x="1769" y="601"/>
                    </a:lnTo>
                    <a:lnTo>
                      <a:pt x="1835" y="627"/>
                    </a:lnTo>
                    <a:lnTo>
                      <a:pt x="1875" y="659"/>
                    </a:lnTo>
                    <a:lnTo>
                      <a:pt x="1903" y="715"/>
                    </a:lnTo>
                    <a:lnTo>
                      <a:pt x="1912" y="728"/>
                    </a:lnTo>
                    <a:lnTo>
                      <a:pt x="1927" y="730"/>
                    </a:lnTo>
                    <a:lnTo>
                      <a:pt x="1932" y="722"/>
                    </a:lnTo>
                    <a:lnTo>
                      <a:pt x="1913" y="642"/>
                    </a:lnTo>
                    <a:lnTo>
                      <a:pt x="1924" y="619"/>
                    </a:lnTo>
                    <a:lnTo>
                      <a:pt x="1961" y="601"/>
                    </a:lnTo>
                    <a:lnTo>
                      <a:pt x="1996" y="596"/>
                    </a:lnTo>
                    <a:lnTo>
                      <a:pt x="2002" y="589"/>
                    </a:lnTo>
                    <a:lnTo>
                      <a:pt x="2001" y="584"/>
                    </a:lnTo>
                    <a:lnTo>
                      <a:pt x="1984" y="575"/>
                    </a:lnTo>
                    <a:lnTo>
                      <a:pt x="1944" y="574"/>
                    </a:lnTo>
                    <a:lnTo>
                      <a:pt x="1933" y="560"/>
                    </a:lnTo>
                    <a:lnTo>
                      <a:pt x="1936" y="549"/>
                    </a:lnTo>
                    <a:lnTo>
                      <a:pt x="2024" y="516"/>
                    </a:lnTo>
                    <a:lnTo>
                      <a:pt x="2052" y="523"/>
                    </a:lnTo>
                    <a:lnTo>
                      <a:pt x="2097" y="580"/>
                    </a:lnTo>
                    <a:lnTo>
                      <a:pt x="2132" y="609"/>
                    </a:lnTo>
                    <a:lnTo>
                      <a:pt x="2170" y="604"/>
                    </a:lnTo>
                    <a:lnTo>
                      <a:pt x="2191" y="611"/>
                    </a:lnTo>
                    <a:lnTo>
                      <a:pt x="2239" y="644"/>
                    </a:lnTo>
                    <a:lnTo>
                      <a:pt x="2364" y="618"/>
                    </a:lnTo>
                    <a:lnTo>
                      <a:pt x="2390" y="599"/>
                    </a:lnTo>
                    <a:lnTo>
                      <a:pt x="2412" y="599"/>
                    </a:lnTo>
                    <a:lnTo>
                      <a:pt x="2419" y="645"/>
                    </a:lnTo>
                    <a:lnTo>
                      <a:pt x="2413" y="694"/>
                    </a:lnTo>
                    <a:lnTo>
                      <a:pt x="2427" y="736"/>
                    </a:lnTo>
                    <a:lnTo>
                      <a:pt x="2434" y="740"/>
                    </a:lnTo>
                    <a:lnTo>
                      <a:pt x="2459" y="732"/>
                    </a:lnTo>
                    <a:lnTo>
                      <a:pt x="2468" y="717"/>
                    </a:lnTo>
                    <a:lnTo>
                      <a:pt x="2466" y="690"/>
                    </a:lnTo>
                    <a:lnTo>
                      <a:pt x="2455" y="655"/>
                    </a:lnTo>
                    <a:lnTo>
                      <a:pt x="2463" y="640"/>
                    </a:lnTo>
                    <a:lnTo>
                      <a:pt x="2505" y="606"/>
                    </a:lnTo>
                    <a:lnTo>
                      <a:pt x="2538" y="583"/>
                    </a:lnTo>
                    <a:lnTo>
                      <a:pt x="2564" y="557"/>
                    </a:lnTo>
                    <a:lnTo>
                      <a:pt x="2568" y="524"/>
                    </a:lnTo>
                    <a:lnTo>
                      <a:pt x="2556" y="513"/>
                    </a:lnTo>
                    <a:lnTo>
                      <a:pt x="2515" y="502"/>
                    </a:lnTo>
                    <a:lnTo>
                      <a:pt x="2505" y="493"/>
                    </a:lnTo>
                    <a:lnTo>
                      <a:pt x="2503" y="474"/>
                    </a:lnTo>
                    <a:lnTo>
                      <a:pt x="2515" y="452"/>
                    </a:lnTo>
                    <a:lnTo>
                      <a:pt x="2517" y="437"/>
                    </a:lnTo>
                    <a:lnTo>
                      <a:pt x="2474" y="380"/>
                    </a:lnTo>
                    <a:lnTo>
                      <a:pt x="2464" y="350"/>
                    </a:lnTo>
                    <a:lnTo>
                      <a:pt x="2470" y="307"/>
                    </a:lnTo>
                    <a:lnTo>
                      <a:pt x="2496" y="260"/>
                    </a:lnTo>
                    <a:lnTo>
                      <a:pt x="2500" y="219"/>
                    </a:lnTo>
                    <a:lnTo>
                      <a:pt x="2529" y="183"/>
                    </a:lnTo>
                    <a:lnTo>
                      <a:pt x="2578" y="169"/>
                    </a:lnTo>
                    <a:lnTo>
                      <a:pt x="2595" y="182"/>
                    </a:lnTo>
                    <a:lnTo>
                      <a:pt x="2615" y="224"/>
                    </a:lnTo>
                    <a:lnTo>
                      <a:pt x="2633" y="247"/>
                    </a:lnTo>
                    <a:lnTo>
                      <a:pt x="2646" y="287"/>
                    </a:lnTo>
                    <a:lnTo>
                      <a:pt x="2677" y="300"/>
                    </a:lnTo>
                    <a:lnTo>
                      <a:pt x="2692" y="310"/>
                    </a:lnTo>
                    <a:lnTo>
                      <a:pt x="2697" y="327"/>
                    </a:lnTo>
                    <a:lnTo>
                      <a:pt x="2681" y="349"/>
                    </a:lnTo>
                    <a:lnTo>
                      <a:pt x="2656" y="358"/>
                    </a:lnTo>
                    <a:lnTo>
                      <a:pt x="2647" y="367"/>
                    </a:lnTo>
                    <a:lnTo>
                      <a:pt x="2651" y="391"/>
                    </a:lnTo>
                    <a:lnTo>
                      <a:pt x="2702" y="432"/>
                    </a:lnTo>
                    <a:lnTo>
                      <a:pt x="2714" y="473"/>
                    </a:lnTo>
                    <a:lnTo>
                      <a:pt x="2729" y="518"/>
                    </a:lnTo>
                    <a:lnTo>
                      <a:pt x="2755" y="550"/>
                    </a:lnTo>
                    <a:lnTo>
                      <a:pt x="2786" y="552"/>
                    </a:lnTo>
                    <a:lnTo>
                      <a:pt x="2800" y="515"/>
                    </a:lnTo>
                    <a:lnTo>
                      <a:pt x="2790" y="483"/>
                    </a:lnTo>
                    <a:lnTo>
                      <a:pt x="2764" y="457"/>
                    </a:lnTo>
                    <a:lnTo>
                      <a:pt x="2764" y="429"/>
                    </a:lnTo>
                    <a:lnTo>
                      <a:pt x="2784" y="424"/>
                    </a:lnTo>
                    <a:lnTo>
                      <a:pt x="2809" y="438"/>
                    </a:lnTo>
                    <a:lnTo>
                      <a:pt x="2846" y="501"/>
                    </a:lnTo>
                    <a:lnTo>
                      <a:pt x="2853" y="565"/>
                    </a:lnTo>
                    <a:lnTo>
                      <a:pt x="2873" y="600"/>
                    </a:lnTo>
                    <a:lnTo>
                      <a:pt x="2889" y="610"/>
                    </a:lnTo>
                    <a:lnTo>
                      <a:pt x="2934" y="594"/>
                    </a:lnTo>
                    <a:lnTo>
                      <a:pt x="2944" y="570"/>
                    </a:lnTo>
                    <a:lnTo>
                      <a:pt x="2950" y="531"/>
                    </a:lnTo>
                    <a:lnTo>
                      <a:pt x="2971" y="496"/>
                    </a:lnTo>
                    <a:lnTo>
                      <a:pt x="2973" y="462"/>
                    </a:lnTo>
                    <a:lnTo>
                      <a:pt x="2953" y="385"/>
                    </a:lnTo>
                    <a:lnTo>
                      <a:pt x="2956" y="361"/>
                    </a:lnTo>
                    <a:lnTo>
                      <a:pt x="2967" y="348"/>
                    </a:lnTo>
                    <a:lnTo>
                      <a:pt x="2993" y="343"/>
                    </a:lnTo>
                    <a:lnTo>
                      <a:pt x="3018" y="351"/>
                    </a:lnTo>
                    <a:lnTo>
                      <a:pt x="3037" y="364"/>
                    </a:lnTo>
                    <a:lnTo>
                      <a:pt x="3057" y="409"/>
                    </a:lnTo>
                    <a:lnTo>
                      <a:pt x="3087" y="391"/>
                    </a:lnTo>
                    <a:lnTo>
                      <a:pt x="3105" y="391"/>
                    </a:lnTo>
                    <a:lnTo>
                      <a:pt x="3117" y="397"/>
                    </a:lnTo>
                    <a:lnTo>
                      <a:pt x="3119" y="417"/>
                    </a:lnTo>
                    <a:lnTo>
                      <a:pt x="3093" y="435"/>
                    </a:lnTo>
                    <a:lnTo>
                      <a:pt x="3078" y="463"/>
                    </a:lnTo>
                    <a:lnTo>
                      <a:pt x="3078" y="516"/>
                    </a:lnTo>
                    <a:lnTo>
                      <a:pt x="3096" y="523"/>
                    </a:lnTo>
                    <a:lnTo>
                      <a:pt x="3096" y="553"/>
                    </a:lnTo>
                    <a:lnTo>
                      <a:pt x="3122" y="550"/>
                    </a:lnTo>
                    <a:lnTo>
                      <a:pt x="3143" y="570"/>
                    </a:lnTo>
                    <a:lnTo>
                      <a:pt x="3165" y="582"/>
                    </a:lnTo>
                    <a:lnTo>
                      <a:pt x="3170" y="595"/>
                    </a:lnTo>
                    <a:lnTo>
                      <a:pt x="3124" y="678"/>
                    </a:lnTo>
                    <a:lnTo>
                      <a:pt x="3107" y="694"/>
                    </a:lnTo>
                    <a:lnTo>
                      <a:pt x="3083" y="691"/>
                    </a:lnTo>
                    <a:lnTo>
                      <a:pt x="3061" y="669"/>
                    </a:lnTo>
                    <a:lnTo>
                      <a:pt x="3044" y="691"/>
                    </a:lnTo>
                    <a:lnTo>
                      <a:pt x="3020" y="721"/>
                    </a:lnTo>
                    <a:lnTo>
                      <a:pt x="3005" y="726"/>
                    </a:lnTo>
                    <a:lnTo>
                      <a:pt x="2957" y="712"/>
                    </a:lnTo>
                    <a:lnTo>
                      <a:pt x="2934" y="715"/>
                    </a:lnTo>
                    <a:lnTo>
                      <a:pt x="2926" y="727"/>
                    </a:lnTo>
                    <a:lnTo>
                      <a:pt x="2939" y="746"/>
                    </a:lnTo>
                    <a:lnTo>
                      <a:pt x="2963" y="761"/>
                    </a:lnTo>
                    <a:lnTo>
                      <a:pt x="2950" y="781"/>
                    </a:lnTo>
                    <a:lnTo>
                      <a:pt x="2905" y="811"/>
                    </a:lnTo>
                    <a:lnTo>
                      <a:pt x="2854" y="817"/>
                    </a:lnTo>
                    <a:lnTo>
                      <a:pt x="2811" y="796"/>
                    </a:lnTo>
                    <a:lnTo>
                      <a:pt x="2775" y="789"/>
                    </a:lnTo>
                    <a:lnTo>
                      <a:pt x="2746" y="805"/>
                    </a:lnTo>
                    <a:lnTo>
                      <a:pt x="2755" y="848"/>
                    </a:lnTo>
                    <a:lnTo>
                      <a:pt x="2812" y="874"/>
                    </a:lnTo>
                    <a:lnTo>
                      <a:pt x="2847" y="879"/>
                    </a:lnTo>
                    <a:lnTo>
                      <a:pt x="2873" y="912"/>
                    </a:lnTo>
                    <a:lnTo>
                      <a:pt x="2851" y="963"/>
                    </a:lnTo>
                    <a:lnTo>
                      <a:pt x="2753" y="1039"/>
                    </a:lnTo>
                    <a:lnTo>
                      <a:pt x="2705" y="1046"/>
                    </a:lnTo>
                    <a:lnTo>
                      <a:pt x="2669" y="1041"/>
                    </a:lnTo>
                    <a:lnTo>
                      <a:pt x="2652" y="1053"/>
                    </a:lnTo>
                    <a:lnTo>
                      <a:pt x="2648" y="1081"/>
                    </a:lnTo>
                    <a:lnTo>
                      <a:pt x="2669" y="1093"/>
                    </a:lnTo>
                    <a:lnTo>
                      <a:pt x="2691" y="1108"/>
                    </a:lnTo>
                    <a:lnTo>
                      <a:pt x="2682" y="1132"/>
                    </a:lnTo>
                    <a:lnTo>
                      <a:pt x="2577" y="1243"/>
                    </a:lnTo>
                    <a:lnTo>
                      <a:pt x="2562" y="1271"/>
                    </a:lnTo>
                    <a:lnTo>
                      <a:pt x="2567" y="1283"/>
                    </a:lnTo>
                    <a:lnTo>
                      <a:pt x="2545" y="1322"/>
                    </a:lnTo>
                    <a:lnTo>
                      <a:pt x="2518" y="1356"/>
                    </a:lnTo>
                    <a:lnTo>
                      <a:pt x="2490" y="1399"/>
                    </a:lnTo>
                    <a:lnTo>
                      <a:pt x="2453" y="1423"/>
                    </a:lnTo>
                    <a:lnTo>
                      <a:pt x="2457" y="1436"/>
                    </a:lnTo>
                    <a:lnTo>
                      <a:pt x="2479" y="1467"/>
                    </a:lnTo>
                    <a:lnTo>
                      <a:pt x="2473" y="1509"/>
                    </a:lnTo>
                    <a:lnTo>
                      <a:pt x="2477" y="1561"/>
                    </a:lnTo>
                    <a:lnTo>
                      <a:pt x="2501" y="1579"/>
                    </a:lnTo>
                    <a:lnTo>
                      <a:pt x="2559" y="1575"/>
                    </a:lnTo>
                    <a:lnTo>
                      <a:pt x="2579" y="1575"/>
                    </a:lnTo>
                    <a:lnTo>
                      <a:pt x="2589" y="1585"/>
                    </a:lnTo>
                    <a:lnTo>
                      <a:pt x="2618" y="1663"/>
                    </a:lnTo>
                    <a:lnTo>
                      <a:pt x="2629" y="1713"/>
                    </a:lnTo>
                    <a:lnTo>
                      <a:pt x="2640" y="1749"/>
                    </a:lnTo>
                    <a:lnTo>
                      <a:pt x="2665" y="1768"/>
                    </a:lnTo>
                    <a:lnTo>
                      <a:pt x="2695" y="1759"/>
                    </a:lnTo>
                    <a:lnTo>
                      <a:pt x="2726" y="1729"/>
                    </a:lnTo>
                    <a:lnTo>
                      <a:pt x="2750" y="1722"/>
                    </a:lnTo>
                    <a:lnTo>
                      <a:pt x="2793" y="1735"/>
                    </a:lnTo>
                    <a:lnTo>
                      <a:pt x="2848" y="1765"/>
                    </a:lnTo>
                    <a:lnTo>
                      <a:pt x="2888" y="1764"/>
                    </a:lnTo>
                    <a:lnTo>
                      <a:pt x="2927" y="1780"/>
                    </a:lnTo>
                    <a:lnTo>
                      <a:pt x="2957" y="1803"/>
                    </a:lnTo>
                    <a:lnTo>
                      <a:pt x="2971" y="1847"/>
                    </a:lnTo>
                    <a:lnTo>
                      <a:pt x="2988" y="1852"/>
                    </a:lnTo>
                    <a:lnTo>
                      <a:pt x="3068" y="1857"/>
                    </a:lnTo>
                    <a:lnTo>
                      <a:pt x="3155" y="1848"/>
                    </a:lnTo>
                    <a:lnTo>
                      <a:pt x="3207" y="1859"/>
                    </a:lnTo>
                    <a:lnTo>
                      <a:pt x="3286" y="1869"/>
                    </a:lnTo>
                    <a:lnTo>
                      <a:pt x="3326" y="1862"/>
                    </a:lnTo>
                    <a:lnTo>
                      <a:pt x="3347" y="1870"/>
                    </a:lnTo>
                    <a:lnTo>
                      <a:pt x="3366" y="1879"/>
                    </a:lnTo>
                    <a:lnTo>
                      <a:pt x="3374" y="1904"/>
                    </a:lnTo>
                    <a:lnTo>
                      <a:pt x="3367" y="1919"/>
                    </a:lnTo>
                    <a:lnTo>
                      <a:pt x="3350" y="1939"/>
                    </a:lnTo>
                    <a:lnTo>
                      <a:pt x="3349" y="1959"/>
                    </a:lnTo>
                    <a:lnTo>
                      <a:pt x="3355" y="1976"/>
                    </a:lnTo>
                    <a:lnTo>
                      <a:pt x="3384" y="2011"/>
                    </a:lnTo>
                    <a:lnTo>
                      <a:pt x="3402" y="2067"/>
                    </a:lnTo>
                    <a:lnTo>
                      <a:pt x="3454" y="2174"/>
                    </a:lnTo>
                    <a:lnTo>
                      <a:pt x="3501" y="2204"/>
                    </a:lnTo>
                    <a:lnTo>
                      <a:pt x="3553" y="2277"/>
                    </a:lnTo>
                    <a:lnTo>
                      <a:pt x="3592" y="2268"/>
                    </a:lnTo>
                    <a:lnTo>
                      <a:pt x="3617" y="2223"/>
                    </a:lnTo>
                    <a:lnTo>
                      <a:pt x="3633" y="2261"/>
                    </a:lnTo>
                    <a:lnTo>
                      <a:pt x="3674" y="2250"/>
                    </a:lnTo>
                    <a:lnTo>
                      <a:pt x="3699" y="2212"/>
                    </a:lnTo>
                    <a:lnTo>
                      <a:pt x="3697" y="2131"/>
                    </a:lnTo>
                    <a:lnTo>
                      <a:pt x="3681" y="2081"/>
                    </a:lnTo>
                    <a:lnTo>
                      <a:pt x="3588" y="1960"/>
                    </a:lnTo>
                    <a:lnTo>
                      <a:pt x="3572" y="1909"/>
                    </a:lnTo>
                    <a:lnTo>
                      <a:pt x="3588" y="1880"/>
                    </a:lnTo>
                    <a:lnTo>
                      <a:pt x="3638" y="1841"/>
                    </a:lnTo>
                    <a:lnTo>
                      <a:pt x="3679" y="1761"/>
                    </a:lnTo>
                    <a:lnTo>
                      <a:pt x="3682" y="1667"/>
                    </a:lnTo>
                    <a:lnTo>
                      <a:pt x="3651" y="1596"/>
                    </a:lnTo>
                    <a:lnTo>
                      <a:pt x="3611" y="1541"/>
                    </a:lnTo>
                    <a:lnTo>
                      <a:pt x="3560" y="1496"/>
                    </a:lnTo>
                    <a:lnTo>
                      <a:pt x="3519" y="1481"/>
                    </a:lnTo>
                    <a:lnTo>
                      <a:pt x="3504" y="1462"/>
                    </a:lnTo>
                    <a:lnTo>
                      <a:pt x="3499" y="1421"/>
                    </a:lnTo>
                    <a:lnTo>
                      <a:pt x="3512" y="1382"/>
                    </a:lnTo>
                    <a:lnTo>
                      <a:pt x="3560" y="1359"/>
                    </a:lnTo>
                    <a:lnTo>
                      <a:pt x="3575" y="1327"/>
                    </a:lnTo>
                    <a:lnTo>
                      <a:pt x="3567" y="1288"/>
                    </a:lnTo>
                    <a:lnTo>
                      <a:pt x="3544" y="1256"/>
                    </a:lnTo>
                    <a:lnTo>
                      <a:pt x="3510" y="1225"/>
                    </a:lnTo>
                    <a:lnTo>
                      <a:pt x="3499" y="1205"/>
                    </a:lnTo>
                    <a:lnTo>
                      <a:pt x="3487" y="1165"/>
                    </a:lnTo>
                    <a:lnTo>
                      <a:pt x="3479" y="1119"/>
                    </a:lnTo>
                    <a:lnTo>
                      <a:pt x="3448" y="1067"/>
                    </a:lnTo>
                    <a:lnTo>
                      <a:pt x="3452" y="1015"/>
                    </a:lnTo>
                    <a:lnTo>
                      <a:pt x="3476" y="1004"/>
                    </a:lnTo>
                    <a:lnTo>
                      <a:pt x="3504" y="1008"/>
                    </a:lnTo>
                    <a:lnTo>
                      <a:pt x="3544" y="1025"/>
                    </a:lnTo>
                    <a:lnTo>
                      <a:pt x="3574" y="1024"/>
                    </a:lnTo>
                    <a:lnTo>
                      <a:pt x="3614" y="1009"/>
                    </a:lnTo>
                    <a:lnTo>
                      <a:pt x="3639" y="985"/>
                    </a:lnTo>
                    <a:lnTo>
                      <a:pt x="3672" y="976"/>
                    </a:lnTo>
                    <a:lnTo>
                      <a:pt x="3714" y="988"/>
                    </a:lnTo>
                    <a:lnTo>
                      <a:pt x="3748" y="1007"/>
                    </a:lnTo>
                    <a:lnTo>
                      <a:pt x="3783" y="1050"/>
                    </a:lnTo>
                    <a:lnTo>
                      <a:pt x="3815" y="1071"/>
                    </a:lnTo>
                    <a:lnTo>
                      <a:pt x="3862" y="1082"/>
                    </a:lnTo>
                    <a:lnTo>
                      <a:pt x="3905" y="1081"/>
                    </a:lnTo>
                    <a:lnTo>
                      <a:pt x="3958" y="1061"/>
                    </a:lnTo>
                    <a:lnTo>
                      <a:pt x="3974" y="1082"/>
                    </a:lnTo>
                    <a:lnTo>
                      <a:pt x="3980" y="1101"/>
                    </a:lnTo>
                    <a:lnTo>
                      <a:pt x="3966" y="1136"/>
                    </a:lnTo>
                    <a:lnTo>
                      <a:pt x="4007" y="1185"/>
                    </a:lnTo>
                    <a:lnTo>
                      <a:pt x="4021" y="1210"/>
                    </a:lnTo>
                    <a:lnTo>
                      <a:pt x="4022" y="1278"/>
                    </a:lnTo>
                    <a:lnTo>
                      <a:pt x="4046" y="1290"/>
                    </a:lnTo>
                    <a:lnTo>
                      <a:pt x="4085" y="1278"/>
                    </a:lnTo>
                    <a:lnTo>
                      <a:pt x="4138" y="1312"/>
                    </a:lnTo>
                    <a:lnTo>
                      <a:pt x="4174" y="1313"/>
                    </a:lnTo>
                    <a:lnTo>
                      <a:pt x="4220" y="1298"/>
                    </a:lnTo>
                    <a:lnTo>
                      <a:pt x="4261" y="1254"/>
                    </a:lnTo>
                    <a:lnTo>
                      <a:pt x="4271" y="1196"/>
                    </a:lnTo>
                    <a:lnTo>
                      <a:pt x="4246" y="1148"/>
                    </a:lnTo>
                    <a:lnTo>
                      <a:pt x="4214" y="1137"/>
                    </a:lnTo>
                    <a:lnTo>
                      <a:pt x="4218" y="1091"/>
                    </a:lnTo>
                    <a:lnTo>
                      <a:pt x="4237" y="1048"/>
                    </a:lnTo>
                    <a:lnTo>
                      <a:pt x="4241" y="1014"/>
                    </a:lnTo>
                    <a:lnTo>
                      <a:pt x="4282" y="1032"/>
                    </a:lnTo>
                    <a:lnTo>
                      <a:pt x="4314" y="1054"/>
                    </a:lnTo>
                    <a:lnTo>
                      <a:pt x="4356" y="1071"/>
                    </a:lnTo>
                    <a:lnTo>
                      <a:pt x="4430" y="1130"/>
                    </a:lnTo>
                    <a:lnTo>
                      <a:pt x="4524" y="1174"/>
                    </a:lnTo>
                    <a:lnTo>
                      <a:pt x="4564" y="1249"/>
                    </a:lnTo>
                    <a:lnTo>
                      <a:pt x="4627" y="1291"/>
                    </a:lnTo>
                    <a:lnTo>
                      <a:pt x="4650" y="1389"/>
                    </a:lnTo>
                    <a:lnTo>
                      <a:pt x="4718" y="1400"/>
                    </a:lnTo>
                    <a:lnTo>
                      <a:pt x="4787" y="1446"/>
                    </a:lnTo>
                    <a:lnTo>
                      <a:pt x="4812" y="1451"/>
                    </a:lnTo>
                    <a:lnTo>
                      <a:pt x="4864" y="1422"/>
                    </a:lnTo>
                    <a:lnTo>
                      <a:pt x="4918" y="1423"/>
                    </a:lnTo>
                    <a:lnTo>
                      <a:pt x="4940" y="1409"/>
                    </a:lnTo>
                    <a:lnTo>
                      <a:pt x="4945" y="1408"/>
                    </a:lnTo>
                    <a:lnTo>
                      <a:pt x="4967" y="1414"/>
                    </a:lnTo>
                    <a:lnTo>
                      <a:pt x="4973" y="1432"/>
                    </a:lnTo>
                    <a:lnTo>
                      <a:pt x="4960" y="1475"/>
                    </a:lnTo>
                    <a:lnTo>
                      <a:pt x="4927" y="1498"/>
                    </a:lnTo>
                    <a:lnTo>
                      <a:pt x="4895" y="1541"/>
                    </a:lnTo>
                    <a:lnTo>
                      <a:pt x="4884" y="1584"/>
                    </a:lnTo>
                    <a:lnTo>
                      <a:pt x="4895" y="1609"/>
                    </a:lnTo>
                    <a:lnTo>
                      <a:pt x="4912" y="1615"/>
                    </a:lnTo>
                    <a:lnTo>
                      <a:pt x="4945" y="1576"/>
                    </a:lnTo>
                    <a:lnTo>
                      <a:pt x="4975" y="1530"/>
                    </a:lnTo>
                    <a:lnTo>
                      <a:pt x="5007" y="1478"/>
                    </a:lnTo>
                    <a:lnTo>
                      <a:pt x="5035" y="1465"/>
                    </a:lnTo>
                    <a:lnTo>
                      <a:pt x="5049" y="1469"/>
                    </a:lnTo>
                    <a:lnTo>
                      <a:pt x="5054" y="1496"/>
                    </a:lnTo>
                    <a:lnTo>
                      <a:pt x="5060" y="1506"/>
                    </a:lnTo>
                    <a:lnTo>
                      <a:pt x="5078" y="1509"/>
                    </a:lnTo>
                    <a:lnTo>
                      <a:pt x="5098" y="1481"/>
                    </a:lnTo>
                    <a:lnTo>
                      <a:pt x="5111" y="1477"/>
                    </a:lnTo>
                    <a:lnTo>
                      <a:pt x="5127" y="1483"/>
                    </a:lnTo>
                    <a:lnTo>
                      <a:pt x="5143" y="1516"/>
                    </a:lnTo>
                    <a:lnTo>
                      <a:pt x="5165" y="1557"/>
                    </a:lnTo>
                    <a:lnTo>
                      <a:pt x="5192" y="1569"/>
                    </a:lnTo>
                    <a:lnTo>
                      <a:pt x="5205" y="1621"/>
                    </a:lnTo>
                    <a:lnTo>
                      <a:pt x="5203" y="1656"/>
                    </a:lnTo>
                    <a:lnTo>
                      <a:pt x="5191" y="1688"/>
                    </a:lnTo>
                    <a:lnTo>
                      <a:pt x="5160" y="1724"/>
                    </a:lnTo>
                    <a:lnTo>
                      <a:pt x="5128" y="1739"/>
                    </a:lnTo>
                    <a:lnTo>
                      <a:pt x="5118" y="1789"/>
                    </a:lnTo>
                    <a:lnTo>
                      <a:pt x="5093" y="1877"/>
                    </a:lnTo>
                    <a:lnTo>
                      <a:pt x="5059" y="1919"/>
                    </a:lnTo>
                    <a:lnTo>
                      <a:pt x="4968" y="1960"/>
                    </a:lnTo>
                    <a:lnTo>
                      <a:pt x="4886" y="1992"/>
                    </a:lnTo>
                    <a:lnTo>
                      <a:pt x="4833" y="2008"/>
                    </a:lnTo>
                    <a:lnTo>
                      <a:pt x="4728" y="2048"/>
                    </a:lnTo>
                    <a:lnTo>
                      <a:pt x="4592" y="2097"/>
                    </a:lnTo>
                    <a:lnTo>
                      <a:pt x="4563" y="2153"/>
                    </a:lnTo>
                    <a:lnTo>
                      <a:pt x="4565" y="2198"/>
                    </a:lnTo>
                    <a:lnTo>
                      <a:pt x="4536" y="2231"/>
                    </a:lnTo>
                    <a:lnTo>
                      <a:pt x="4507" y="2262"/>
                    </a:lnTo>
                    <a:lnTo>
                      <a:pt x="4496" y="2290"/>
                    </a:lnTo>
                    <a:lnTo>
                      <a:pt x="4490" y="2337"/>
                    </a:lnTo>
                    <a:lnTo>
                      <a:pt x="4484" y="2381"/>
                    </a:lnTo>
                    <a:lnTo>
                      <a:pt x="4449" y="2457"/>
                    </a:lnTo>
                    <a:lnTo>
                      <a:pt x="4424" y="2545"/>
                    </a:lnTo>
                    <a:lnTo>
                      <a:pt x="4420" y="2558"/>
                    </a:lnTo>
                    <a:lnTo>
                      <a:pt x="4430" y="2570"/>
                    </a:lnTo>
                    <a:lnTo>
                      <a:pt x="4438" y="2572"/>
                    </a:lnTo>
                    <a:lnTo>
                      <a:pt x="4450" y="2569"/>
                    </a:lnTo>
                    <a:lnTo>
                      <a:pt x="4466" y="2552"/>
                    </a:lnTo>
                    <a:lnTo>
                      <a:pt x="4484" y="255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2" name="Freeform 8"/>
              <p:cNvSpPr>
                <a:spLocks noChangeAspect="1"/>
              </p:cNvSpPr>
              <p:nvPr/>
            </p:nvSpPr>
            <p:spPr bwMode="auto">
              <a:xfrm>
                <a:off x="2474" y="500"/>
                <a:ext cx="128" cy="63"/>
              </a:xfrm>
              <a:custGeom>
                <a:avLst/>
                <a:gdLst>
                  <a:gd name="T0" fmla="*/ 1 w 254"/>
                  <a:gd name="T1" fmla="*/ 1 h 122"/>
                  <a:gd name="T2" fmla="*/ 1 w 254"/>
                  <a:gd name="T3" fmla="*/ 1 h 122"/>
                  <a:gd name="T4" fmla="*/ 1 w 254"/>
                  <a:gd name="T5" fmla="*/ 0 h 122"/>
                  <a:gd name="T6" fmla="*/ 1 w 254"/>
                  <a:gd name="T7" fmla="*/ 1 h 122"/>
                  <a:gd name="T8" fmla="*/ 1 w 254"/>
                  <a:gd name="T9" fmla="*/ 1 h 122"/>
                  <a:gd name="T10" fmla="*/ 1 w 254"/>
                  <a:gd name="T11" fmla="*/ 1 h 122"/>
                  <a:gd name="T12" fmla="*/ 1 w 254"/>
                  <a:gd name="T13" fmla="*/ 1 h 122"/>
                  <a:gd name="T14" fmla="*/ 1 w 254"/>
                  <a:gd name="T15" fmla="*/ 1 h 122"/>
                  <a:gd name="T16" fmla="*/ 1 w 254"/>
                  <a:gd name="T17" fmla="*/ 1 h 122"/>
                  <a:gd name="T18" fmla="*/ 1 w 254"/>
                  <a:gd name="T19" fmla="*/ 1 h 122"/>
                  <a:gd name="T20" fmla="*/ 1 w 254"/>
                  <a:gd name="T21" fmla="*/ 1 h 122"/>
                  <a:gd name="T22" fmla="*/ 0 w 254"/>
                  <a:gd name="T23" fmla="*/ 1 h 122"/>
                  <a:gd name="T24" fmla="*/ 1 w 254"/>
                  <a:gd name="T25" fmla="*/ 1 h 122"/>
                  <a:gd name="T26" fmla="*/ 1 w 254"/>
                  <a:gd name="T27" fmla="*/ 1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4" h="122">
                    <a:moveTo>
                      <a:pt x="34" y="28"/>
                    </a:moveTo>
                    <a:lnTo>
                      <a:pt x="99" y="8"/>
                    </a:lnTo>
                    <a:lnTo>
                      <a:pt x="148" y="0"/>
                    </a:lnTo>
                    <a:lnTo>
                      <a:pt x="212" y="21"/>
                    </a:lnTo>
                    <a:lnTo>
                      <a:pt x="253" y="60"/>
                    </a:lnTo>
                    <a:lnTo>
                      <a:pt x="254" y="85"/>
                    </a:lnTo>
                    <a:lnTo>
                      <a:pt x="237" y="103"/>
                    </a:lnTo>
                    <a:lnTo>
                      <a:pt x="220" y="114"/>
                    </a:lnTo>
                    <a:lnTo>
                      <a:pt x="179" y="102"/>
                    </a:lnTo>
                    <a:lnTo>
                      <a:pt x="70" y="122"/>
                    </a:lnTo>
                    <a:lnTo>
                      <a:pt x="27" y="115"/>
                    </a:lnTo>
                    <a:lnTo>
                      <a:pt x="0" y="85"/>
                    </a:lnTo>
                    <a:lnTo>
                      <a:pt x="4" y="64"/>
                    </a:ln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3" name="Freeform 9"/>
              <p:cNvSpPr>
                <a:spLocks noChangeAspect="1"/>
              </p:cNvSpPr>
              <p:nvPr/>
            </p:nvSpPr>
            <p:spPr bwMode="auto">
              <a:xfrm>
                <a:off x="2298" y="646"/>
                <a:ext cx="213" cy="166"/>
              </a:xfrm>
              <a:custGeom>
                <a:avLst/>
                <a:gdLst>
                  <a:gd name="T0" fmla="*/ 1 w 420"/>
                  <a:gd name="T1" fmla="*/ 1 h 320"/>
                  <a:gd name="T2" fmla="*/ 1 w 420"/>
                  <a:gd name="T3" fmla="*/ 1 h 320"/>
                  <a:gd name="T4" fmla="*/ 1 w 420"/>
                  <a:gd name="T5" fmla="*/ 0 h 320"/>
                  <a:gd name="T6" fmla="*/ 1 w 420"/>
                  <a:gd name="T7" fmla="*/ 1 h 320"/>
                  <a:gd name="T8" fmla="*/ 1 w 420"/>
                  <a:gd name="T9" fmla="*/ 1 h 320"/>
                  <a:gd name="T10" fmla="*/ 1 w 420"/>
                  <a:gd name="T11" fmla="*/ 1 h 320"/>
                  <a:gd name="T12" fmla="*/ 1 w 420"/>
                  <a:gd name="T13" fmla="*/ 1 h 320"/>
                  <a:gd name="T14" fmla="*/ 1 w 420"/>
                  <a:gd name="T15" fmla="*/ 1 h 320"/>
                  <a:gd name="T16" fmla="*/ 0 w 420"/>
                  <a:gd name="T17" fmla="*/ 1 h 320"/>
                  <a:gd name="T18" fmla="*/ 1 w 420"/>
                  <a:gd name="T19" fmla="*/ 1 h 320"/>
                  <a:gd name="T20" fmla="*/ 1 w 420"/>
                  <a:gd name="T21" fmla="*/ 1 h 320"/>
                  <a:gd name="T22" fmla="*/ 1 w 420"/>
                  <a:gd name="T23" fmla="*/ 1 h 320"/>
                  <a:gd name="T24" fmla="*/ 1 w 420"/>
                  <a:gd name="T25" fmla="*/ 1 h 320"/>
                  <a:gd name="T26" fmla="*/ 1 w 420"/>
                  <a:gd name="T27" fmla="*/ 1 h 320"/>
                  <a:gd name="T28" fmla="*/ 1 w 420"/>
                  <a:gd name="T29" fmla="*/ 1 h 320"/>
                  <a:gd name="T30" fmla="*/ 1 w 420"/>
                  <a:gd name="T31" fmla="*/ 1 h 320"/>
                  <a:gd name="T32" fmla="*/ 1 w 420"/>
                  <a:gd name="T33" fmla="*/ 1 h 320"/>
                  <a:gd name="T34" fmla="*/ 1 w 420"/>
                  <a:gd name="T35" fmla="*/ 1 h 320"/>
                  <a:gd name="T36" fmla="*/ 1 w 420"/>
                  <a:gd name="T37" fmla="*/ 1 h 320"/>
                  <a:gd name="T38" fmla="*/ 1 w 420"/>
                  <a:gd name="T39" fmla="*/ 1 h 320"/>
                  <a:gd name="T40" fmla="*/ 1 w 420"/>
                  <a:gd name="T41" fmla="*/ 1 h 320"/>
                  <a:gd name="T42" fmla="*/ 1 w 420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0" h="320">
                    <a:moveTo>
                      <a:pt x="355" y="45"/>
                    </a:moveTo>
                    <a:lnTo>
                      <a:pt x="294" y="15"/>
                    </a:lnTo>
                    <a:lnTo>
                      <a:pt x="271" y="0"/>
                    </a:lnTo>
                    <a:lnTo>
                      <a:pt x="209" y="6"/>
                    </a:lnTo>
                    <a:lnTo>
                      <a:pt x="144" y="43"/>
                    </a:lnTo>
                    <a:lnTo>
                      <a:pt x="96" y="103"/>
                    </a:lnTo>
                    <a:lnTo>
                      <a:pt x="67" y="150"/>
                    </a:lnTo>
                    <a:lnTo>
                      <a:pt x="30" y="184"/>
                    </a:lnTo>
                    <a:lnTo>
                      <a:pt x="0" y="211"/>
                    </a:lnTo>
                    <a:lnTo>
                      <a:pt x="1" y="258"/>
                    </a:lnTo>
                    <a:lnTo>
                      <a:pt x="30" y="288"/>
                    </a:lnTo>
                    <a:lnTo>
                      <a:pt x="78" y="320"/>
                    </a:lnTo>
                    <a:lnTo>
                      <a:pt x="115" y="308"/>
                    </a:lnTo>
                    <a:lnTo>
                      <a:pt x="149" y="277"/>
                    </a:lnTo>
                    <a:lnTo>
                      <a:pt x="177" y="237"/>
                    </a:lnTo>
                    <a:lnTo>
                      <a:pt x="236" y="211"/>
                    </a:lnTo>
                    <a:lnTo>
                      <a:pt x="298" y="200"/>
                    </a:lnTo>
                    <a:lnTo>
                      <a:pt x="314" y="172"/>
                    </a:lnTo>
                    <a:lnTo>
                      <a:pt x="372" y="145"/>
                    </a:lnTo>
                    <a:lnTo>
                      <a:pt x="419" y="132"/>
                    </a:lnTo>
                    <a:lnTo>
                      <a:pt x="420" y="114"/>
                    </a:lnTo>
                    <a:lnTo>
                      <a:pt x="355" y="4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4" name="Freeform 10"/>
              <p:cNvSpPr>
                <a:spLocks noChangeAspect="1"/>
              </p:cNvSpPr>
              <p:nvPr/>
            </p:nvSpPr>
            <p:spPr bwMode="auto">
              <a:xfrm>
                <a:off x="2924" y="582"/>
                <a:ext cx="203" cy="91"/>
              </a:xfrm>
              <a:custGeom>
                <a:avLst/>
                <a:gdLst>
                  <a:gd name="T0" fmla="*/ 1 w 400"/>
                  <a:gd name="T1" fmla="*/ 1 h 176"/>
                  <a:gd name="T2" fmla="*/ 1 w 400"/>
                  <a:gd name="T3" fmla="*/ 1 h 176"/>
                  <a:gd name="T4" fmla="*/ 1 w 400"/>
                  <a:gd name="T5" fmla="*/ 1 h 176"/>
                  <a:gd name="T6" fmla="*/ 1 w 400"/>
                  <a:gd name="T7" fmla="*/ 1 h 176"/>
                  <a:gd name="T8" fmla="*/ 1 w 400"/>
                  <a:gd name="T9" fmla="*/ 0 h 176"/>
                  <a:gd name="T10" fmla="*/ 1 w 400"/>
                  <a:gd name="T11" fmla="*/ 1 h 176"/>
                  <a:gd name="T12" fmla="*/ 1 w 400"/>
                  <a:gd name="T13" fmla="*/ 1 h 176"/>
                  <a:gd name="T14" fmla="*/ 1 w 400"/>
                  <a:gd name="T15" fmla="*/ 1 h 176"/>
                  <a:gd name="T16" fmla="*/ 1 w 400"/>
                  <a:gd name="T17" fmla="*/ 1 h 176"/>
                  <a:gd name="T18" fmla="*/ 1 w 400"/>
                  <a:gd name="T19" fmla="*/ 1 h 176"/>
                  <a:gd name="T20" fmla="*/ 1 w 400"/>
                  <a:gd name="T21" fmla="*/ 1 h 176"/>
                  <a:gd name="T22" fmla="*/ 1 w 400"/>
                  <a:gd name="T23" fmla="*/ 1 h 176"/>
                  <a:gd name="T24" fmla="*/ 1 w 400"/>
                  <a:gd name="T25" fmla="*/ 1 h 176"/>
                  <a:gd name="T26" fmla="*/ 1 w 400"/>
                  <a:gd name="T27" fmla="*/ 1 h 176"/>
                  <a:gd name="T28" fmla="*/ 1 w 400"/>
                  <a:gd name="T29" fmla="*/ 1 h 176"/>
                  <a:gd name="T30" fmla="*/ 1 w 400"/>
                  <a:gd name="T31" fmla="*/ 1 h 176"/>
                  <a:gd name="T32" fmla="*/ 1 w 400"/>
                  <a:gd name="T33" fmla="*/ 1 h 176"/>
                  <a:gd name="T34" fmla="*/ 1 w 400"/>
                  <a:gd name="T35" fmla="*/ 1 h 176"/>
                  <a:gd name="T36" fmla="*/ 1 w 400"/>
                  <a:gd name="T37" fmla="*/ 1 h 176"/>
                  <a:gd name="T38" fmla="*/ 1 w 400"/>
                  <a:gd name="T39" fmla="*/ 1 h 176"/>
                  <a:gd name="T40" fmla="*/ 1 w 400"/>
                  <a:gd name="T41" fmla="*/ 1 h 176"/>
                  <a:gd name="T42" fmla="*/ 0 w 400"/>
                  <a:gd name="T43" fmla="*/ 1 h 176"/>
                  <a:gd name="T44" fmla="*/ 1 w 400"/>
                  <a:gd name="T45" fmla="*/ 1 h 176"/>
                  <a:gd name="T46" fmla="*/ 1 w 400"/>
                  <a:gd name="T47" fmla="*/ 1 h 176"/>
                  <a:gd name="T48" fmla="*/ 1 w 400"/>
                  <a:gd name="T49" fmla="*/ 1 h 1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0" h="176">
                    <a:moveTo>
                      <a:pt x="56" y="33"/>
                    </a:moveTo>
                    <a:lnTo>
                      <a:pt x="99" y="25"/>
                    </a:lnTo>
                    <a:lnTo>
                      <a:pt x="180" y="29"/>
                    </a:lnTo>
                    <a:lnTo>
                      <a:pt x="258" y="11"/>
                    </a:lnTo>
                    <a:lnTo>
                      <a:pt x="315" y="0"/>
                    </a:lnTo>
                    <a:lnTo>
                      <a:pt x="362" y="19"/>
                    </a:lnTo>
                    <a:lnTo>
                      <a:pt x="394" y="45"/>
                    </a:lnTo>
                    <a:lnTo>
                      <a:pt x="400" y="63"/>
                    </a:lnTo>
                    <a:lnTo>
                      <a:pt x="399" y="103"/>
                    </a:lnTo>
                    <a:lnTo>
                      <a:pt x="394" y="111"/>
                    </a:lnTo>
                    <a:lnTo>
                      <a:pt x="367" y="148"/>
                    </a:lnTo>
                    <a:lnTo>
                      <a:pt x="318" y="162"/>
                    </a:lnTo>
                    <a:lnTo>
                      <a:pt x="274" y="150"/>
                    </a:lnTo>
                    <a:lnTo>
                      <a:pt x="245" y="157"/>
                    </a:lnTo>
                    <a:lnTo>
                      <a:pt x="198" y="174"/>
                    </a:lnTo>
                    <a:lnTo>
                      <a:pt x="182" y="176"/>
                    </a:lnTo>
                    <a:lnTo>
                      <a:pt x="126" y="156"/>
                    </a:lnTo>
                    <a:lnTo>
                      <a:pt x="78" y="156"/>
                    </a:lnTo>
                    <a:lnTo>
                      <a:pt x="47" y="174"/>
                    </a:lnTo>
                    <a:lnTo>
                      <a:pt x="34" y="173"/>
                    </a:lnTo>
                    <a:lnTo>
                      <a:pt x="15" y="149"/>
                    </a:lnTo>
                    <a:lnTo>
                      <a:pt x="0" y="122"/>
                    </a:lnTo>
                    <a:lnTo>
                      <a:pt x="12" y="80"/>
                    </a:lnTo>
                    <a:lnTo>
                      <a:pt x="33" y="51"/>
                    </a:lnTo>
                    <a:lnTo>
                      <a:pt x="56" y="3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5" name="Freeform 11"/>
              <p:cNvSpPr>
                <a:spLocks noChangeAspect="1"/>
              </p:cNvSpPr>
              <p:nvPr/>
            </p:nvSpPr>
            <p:spPr bwMode="auto">
              <a:xfrm>
                <a:off x="2736" y="735"/>
                <a:ext cx="83" cy="110"/>
              </a:xfrm>
              <a:custGeom>
                <a:avLst/>
                <a:gdLst>
                  <a:gd name="T0" fmla="*/ 1 w 165"/>
                  <a:gd name="T1" fmla="*/ 1 h 212"/>
                  <a:gd name="T2" fmla="*/ 1 w 165"/>
                  <a:gd name="T3" fmla="*/ 1 h 212"/>
                  <a:gd name="T4" fmla="*/ 1 w 165"/>
                  <a:gd name="T5" fmla="*/ 1 h 212"/>
                  <a:gd name="T6" fmla="*/ 1 w 165"/>
                  <a:gd name="T7" fmla="*/ 1 h 212"/>
                  <a:gd name="T8" fmla="*/ 1 w 165"/>
                  <a:gd name="T9" fmla="*/ 1 h 212"/>
                  <a:gd name="T10" fmla="*/ 1 w 165"/>
                  <a:gd name="T11" fmla="*/ 1 h 212"/>
                  <a:gd name="T12" fmla="*/ 1 w 165"/>
                  <a:gd name="T13" fmla="*/ 0 h 212"/>
                  <a:gd name="T14" fmla="*/ 1 w 165"/>
                  <a:gd name="T15" fmla="*/ 1 h 212"/>
                  <a:gd name="T16" fmla="*/ 1 w 165"/>
                  <a:gd name="T17" fmla="*/ 1 h 212"/>
                  <a:gd name="T18" fmla="*/ 1 w 165"/>
                  <a:gd name="T19" fmla="*/ 1 h 212"/>
                  <a:gd name="T20" fmla="*/ 1 w 165"/>
                  <a:gd name="T21" fmla="*/ 1 h 212"/>
                  <a:gd name="T22" fmla="*/ 1 w 165"/>
                  <a:gd name="T23" fmla="*/ 1 h 212"/>
                  <a:gd name="T24" fmla="*/ 1 w 165"/>
                  <a:gd name="T25" fmla="*/ 1 h 212"/>
                  <a:gd name="T26" fmla="*/ 1 w 165"/>
                  <a:gd name="T27" fmla="*/ 1 h 212"/>
                  <a:gd name="T28" fmla="*/ 0 w 165"/>
                  <a:gd name="T29" fmla="*/ 1 h 212"/>
                  <a:gd name="T30" fmla="*/ 1 w 165"/>
                  <a:gd name="T31" fmla="*/ 1 h 212"/>
                  <a:gd name="T32" fmla="*/ 1 w 165"/>
                  <a:gd name="T33" fmla="*/ 1 h 212"/>
                  <a:gd name="T34" fmla="*/ 1 w 165"/>
                  <a:gd name="T35" fmla="*/ 1 h 212"/>
                  <a:gd name="T36" fmla="*/ 1 w 165"/>
                  <a:gd name="T37" fmla="*/ 1 h 212"/>
                  <a:gd name="T38" fmla="*/ 1 w 165"/>
                  <a:gd name="T39" fmla="*/ 1 h 212"/>
                  <a:gd name="T40" fmla="*/ 1 w 165"/>
                  <a:gd name="T41" fmla="*/ 1 h 212"/>
                  <a:gd name="T42" fmla="*/ 1 w 165"/>
                  <a:gd name="T43" fmla="*/ 1 h 212"/>
                  <a:gd name="T44" fmla="*/ 1 w 165"/>
                  <a:gd name="T45" fmla="*/ 1 h 212"/>
                  <a:gd name="T46" fmla="*/ 1 w 165"/>
                  <a:gd name="T47" fmla="*/ 1 h 2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5" h="212">
                    <a:moveTo>
                      <a:pt x="165" y="136"/>
                    </a:moveTo>
                    <a:lnTo>
                      <a:pt x="142" y="106"/>
                    </a:lnTo>
                    <a:lnTo>
                      <a:pt x="132" y="103"/>
                    </a:lnTo>
                    <a:lnTo>
                      <a:pt x="127" y="86"/>
                    </a:lnTo>
                    <a:lnTo>
                      <a:pt x="138" y="70"/>
                    </a:lnTo>
                    <a:lnTo>
                      <a:pt x="153" y="23"/>
                    </a:lnTo>
                    <a:lnTo>
                      <a:pt x="128" y="0"/>
                    </a:lnTo>
                    <a:lnTo>
                      <a:pt x="90" y="6"/>
                    </a:lnTo>
                    <a:lnTo>
                      <a:pt x="69" y="18"/>
                    </a:lnTo>
                    <a:lnTo>
                      <a:pt x="82" y="80"/>
                    </a:lnTo>
                    <a:lnTo>
                      <a:pt x="82" y="93"/>
                    </a:lnTo>
                    <a:lnTo>
                      <a:pt x="39" y="106"/>
                    </a:lnTo>
                    <a:lnTo>
                      <a:pt x="30" y="97"/>
                    </a:lnTo>
                    <a:lnTo>
                      <a:pt x="4" y="79"/>
                    </a:lnTo>
                    <a:lnTo>
                      <a:pt x="0" y="88"/>
                    </a:lnTo>
                    <a:lnTo>
                      <a:pt x="2" y="132"/>
                    </a:lnTo>
                    <a:lnTo>
                      <a:pt x="45" y="168"/>
                    </a:lnTo>
                    <a:lnTo>
                      <a:pt x="82" y="203"/>
                    </a:lnTo>
                    <a:lnTo>
                      <a:pt x="98" y="212"/>
                    </a:lnTo>
                    <a:lnTo>
                      <a:pt x="140" y="207"/>
                    </a:lnTo>
                    <a:lnTo>
                      <a:pt x="157" y="180"/>
                    </a:lnTo>
                    <a:lnTo>
                      <a:pt x="161" y="167"/>
                    </a:lnTo>
                    <a:lnTo>
                      <a:pt x="163" y="174"/>
                    </a:lnTo>
                    <a:lnTo>
                      <a:pt x="165" y="13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6" name="Freeform 12"/>
              <p:cNvSpPr>
                <a:spLocks noChangeAspect="1"/>
              </p:cNvSpPr>
              <p:nvPr/>
            </p:nvSpPr>
            <p:spPr bwMode="auto">
              <a:xfrm>
                <a:off x="1136" y="1241"/>
                <a:ext cx="86" cy="70"/>
              </a:xfrm>
              <a:custGeom>
                <a:avLst/>
                <a:gdLst>
                  <a:gd name="T0" fmla="*/ 1 w 166"/>
                  <a:gd name="T1" fmla="*/ 1 h 135"/>
                  <a:gd name="T2" fmla="*/ 1 w 166"/>
                  <a:gd name="T3" fmla="*/ 1 h 135"/>
                  <a:gd name="T4" fmla="*/ 1 w 166"/>
                  <a:gd name="T5" fmla="*/ 0 h 135"/>
                  <a:gd name="T6" fmla="*/ 1 w 166"/>
                  <a:gd name="T7" fmla="*/ 1 h 135"/>
                  <a:gd name="T8" fmla="*/ 1 w 166"/>
                  <a:gd name="T9" fmla="*/ 1 h 135"/>
                  <a:gd name="T10" fmla="*/ 1 w 166"/>
                  <a:gd name="T11" fmla="*/ 1 h 135"/>
                  <a:gd name="T12" fmla="*/ 1 w 166"/>
                  <a:gd name="T13" fmla="*/ 1 h 135"/>
                  <a:gd name="T14" fmla="*/ 1 w 166"/>
                  <a:gd name="T15" fmla="*/ 1 h 135"/>
                  <a:gd name="T16" fmla="*/ 1 w 166"/>
                  <a:gd name="T17" fmla="*/ 1 h 135"/>
                  <a:gd name="T18" fmla="*/ 1 w 166"/>
                  <a:gd name="T19" fmla="*/ 1 h 135"/>
                  <a:gd name="T20" fmla="*/ 1 w 166"/>
                  <a:gd name="T21" fmla="*/ 1 h 135"/>
                  <a:gd name="T22" fmla="*/ 1 w 166"/>
                  <a:gd name="T23" fmla="*/ 1 h 135"/>
                  <a:gd name="T24" fmla="*/ 0 w 166"/>
                  <a:gd name="T25" fmla="*/ 1 h 135"/>
                  <a:gd name="T26" fmla="*/ 1 w 166"/>
                  <a:gd name="T27" fmla="*/ 1 h 135"/>
                  <a:gd name="T28" fmla="*/ 1 w 166"/>
                  <a:gd name="T29" fmla="*/ 1 h 1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6" h="135">
                    <a:moveTo>
                      <a:pt x="42" y="10"/>
                    </a:moveTo>
                    <a:lnTo>
                      <a:pt x="86" y="16"/>
                    </a:lnTo>
                    <a:lnTo>
                      <a:pt x="118" y="0"/>
                    </a:lnTo>
                    <a:lnTo>
                      <a:pt x="142" y="1"/>
                    </a:lnTo>
                    <a:lnTo>
                      <a:pt x="164" y="15"/>
                    </a:lnTo>
                    <a:lnTo>
                      <a:pt x="166" y="40"/>
                    </a:lnTo>
                    <a:lnTo>
                      <a:pt x="150" y="72"/>
                    </a:lnTo>
                    <a:lnTo>
                      <a:pt x="99" y="85"/>
                    </a:lnTo>
                    <a:lnTo>
                      <a:pt x="69" y="102"/>
                    </a:lnTo>
                    <a:lnTo>
                      <a:pt x="62" y="121"/>
                    </a:lnTo>
                    <a:lnTo>
                      <a:pt x="37" y="135"/>
                    </a:lnTo>
                    <a:lnTo>
                      <a:pt x="12" y="123"/>
                    </a:lnTo>
                    <a:lnTo>
                      <a:pt x="0" y="73"/>
                    </a:lnTo>
                    <a:lnTo>
                      <a:pt x="14" y="25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7" name="Freeform 13"/>
              <p:cNvSpPr>
                <a:spLocks noChangeAspect="1"/>
              </p:cNvSpPr>
              <p:nvPr/>
            </p:nvSpPr>
            <p:spPr bwMode="auto">
              <a:xfrm>
                <a:off x="2754" y="965"/>
                <a:ext cx="72" cy="72"/>
              </a:xfrm>
              <a:custGeom>
                <a:avLst/>
                <a:gdLst>
                  <a:gd name="T0" fmla="*/ 1 w 143"/>
                  <a:gd name="T1" fmla="*/ 1 h 139"/>
                  <a:gd name="T2" fmla="*/ 1 w 143"/>
                  <a:gd name="T3" fmla="*/ 0 h 139"/>
                  <a:gd name="T4" fmla="*/ 1 w 143"/>
                  <a:gd name="T5" fmla="*/ 1 h 139"/>
                  <a:gd name="T6" fmla="*/ 1 w 143"/>
                  <a:gd name="T7" fmla="*/ 1 h 139"/>
                  <a:gd name="T8" fmla="*/ 1 w 143"/>
                  <a:gd name="T9" fmla="*/ 1 h 139"/>
                  <a:gd name="T10" fmla="*/ 1 w 143"/>
                  <a:gd name="T11" fmla="*/ 1 h 139"/>
                  <a:gd name="T12" fmla="*/ 1 w 143"/>
                  <a:gd name="T13" fmla="*/ 1 h 139"/>
                  <a:gd name="T14" fmla="*/ 1 w 143"/>
                  <a:gd name="T15" fmla="*/ 1 h 139"/>
                  <a:gd name="T16" fmla="*/ 0 w 143"/>
                  <a:gd name="T17" fmla="*/ 1 h 139"/>
                  <a:gd name="T18" fmla="*/ 1 w 143"/>
                  <a:gd name="T19" fmla="*/ 1 h 139"/>
                  <a:gd name="T20" fmla="*/ 1 w 143"/>
                  <a:gd name="T21" fmla="*/ 1 h 139"/>
                  <a:gd name="T22" fmla="*/ 1 w 143"/>
                  <a:gd name="T23" fmla="*/ 1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3" h="139">
                    <a:moveTo>
                      <a:pt x="56" y="3"/>
                    </a:moveTo>
                    <a:lnTo>
                      <a:pt x="88" y="0"/>
                    </a:lnTo>
                    <a:lnTo>
                      <a:pt x="122" y="49"/>
                    </a:lnTo>
                    <a:lnTo>
                      <a:pt x="143" y="114"/>
                    </a:lnTo>
                    <a:lnTo>
                      <a:pt x="133" y="129"/>
                    </a:lnTo>
                    <a:lnTo>
                      <a:pt x="99" y="139"/>
                    </a:lnTo>
                    <a:lnTo>
                      <a:pt x="49" y="124"/>
                    </a:lnTo>
                    <a:lnTo>
                      <a:pt x="4" y="8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46" y="13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8" name="Freeform 14"/>
              <p:cNvSpPr>
                <a:spLocks noChangeAspect="1"/>
              </p:cNvSpPr>
              <p:nvPr/>
            </p:nvSpPr>
            <p:spPr bwMode="auto">
              <a:xfrm>
                <a:off x="3267" y="958"/>
                <a:ext cx="49" cy="45"/>
              </a:xfrm>
              <a:custGeom>
                <a:avLst/>
                <a:gdLst>
                  <a:gd name="T0" fmla="*/ 1 w 98"/>
                  <a:gd name="T1" fmla="*/ 0 h 92"/>
                  <a:gd name="T2" fmla="*/ 1 w 98"/>
                  <a:gd name="T3" fmla="*/ 0 h 92"/>
                  <a:gd name="T4" fmla="*/ 1 w 98"/>
                  <a:gd name="T5" fmla="*/ 0 h 92"/>
                  <a:gd name="T6" fmla="*/ 1 w 98"/>
                  <a:gd name="T7" fmla="*/ 0 h 92"/>
                  <a:gd name="T8" fmla="*/ 1 w 98"/>
                  <a:gd name="T9" fmla="*/ 0 h 92"/>
                  <a:gd name="T10" fmla="*/ 1 w 98"/>
                  <a:gd name="T11" fmla="*/ 0 h 92"/>
                  <a:gd name="T12" fmla="*/ 1 w 98"/>
                  <a:gd name="T13" fmla="*/ 0 h 92"/>
                  <a:gd name="T14" fmla="*/ 1 w 98"/>
                  <a:gd name="T15" fmla="*/ 0 h 92"/>
                  <a:gd name="T16" fmla="*/ 0 w 98"/>
                  <a:gd name="T17" fmla="*/ 0 h 92"/>
                  <a:gd name="T18" fmla="*/ 1 w 98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92">
                    <a:moveTo>
                      <a:pt x="35" y="8"/>
                    </a:moveTo>
                    <a:lnTo>
                      <a:pt x="61" y="0"/>
                    </a:lnTo>
                    <a:lnTo>
                      <a:pt x="70" y="4"/>
                    </a:lnTo>
                    <a:lnTo>
                      <a:pt x="86" y="22"/>
                    </a:lnTo>
                    <a:lnTo>
                      <a:pt x="98" y="62"/>
                    </a:lnTo>
                    <a:lnTo>
                      <a:pt x="95" y="83"/>
                    </a:lnTo>
                    <a:lnTo>
                      <a:pt x="51" y="92"/>
                    </a:lnTo>
                    <a:lnTo>
                      <a:pt x="14" y="63"/>
                    </a:lnTo>
                    <a:lnTo>
                      <a:pt x="0" y="41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19" name="Freeform 15"/>
              <p:cNvSpPr>
                <a:spLocks noChangeAspect="1"/>
              </p:cNvSpPr>
              <p:nvPr/>
            </p:nvSpPr>
            <p:spPr bwMode="auto">
              <a:xfrm>
                <a:off x="3284" y="1130"/>
                <a:ext cx="92" cy="59"/>
              </a:xfrm>
              <a:custGeom>
                <a:avLst/>
                <a:gdLst>
                  <a:gd name="T0" fmla="*/ 0 w 183"/>
                  <a:gd name="T1" fmla="*/ 1 h 115"/>
                  <a:gd name="T2" fmla="*/ 1 w 183"/>
                  <a:gd name="T3" fmla="*/ 1 h 115"/>
                  <a:gd name="T4" fmla="*/ 1 w 183"/>
                  <a:gd name="T5" fmla="*/ 1 h 115"/>
                  <a:gd name="T6" fmla="*/ 1 w 183"/>
                  <a:gd name="T7" fmla="*/ 0 h 115"/>
                  <a:gd name="T8" fmla="*/ 1 w 183"/>
                  <a:gd name="T9" fmla="*/ 1 h 115"/>
                  <a:gd name="T10" fmla="*/ 1 w 183"/>
                  <a:gd name="T11" fmla="*/ 1 h 115"/>
                  <a:gd name="T12" fmla="*/ 1 w 183"/>
                  <a:gd name="T13" fmla="*/ 1 h 115"/>
                  <a:gd name="T14" fmla="*/ 1 w 183"/>
                  <a:gd name="T15" fmla="*/ 1 h 115"/>
                  <a:gd name="T16" fmla="*/ 1 w 183"/>
                  <a:gd name="T17" fmla="*/ 1 h 115"/>
                  <a:gd name="T18" fmla="*/ 1 w 183"/>
                  <a:gd name="T19" fmla="*/ 1 h 115"/>
                  <a:gd name="T20" fmla="*/ 1 w 183"/>
                  <a:gd name="T21" fmla="*/ 1 h 115"/>
                  <a:gd name="T22" fmla="*/ 1 w 183"/>
                  <a:gd name="T23" fmla="*/ 1 h 115"/>
                  <a:gd name="T24" fmla="*/ 1 w 183"/>
                  <a:gd name="T25" fmla="*/ 1 h 115"/>
                  <a:gd name="T26" fmla="*/ 1 w 183"/>
                  <a:gd name="T27" fmla="*/ 1 h 115"/>
                  <a:gd name="T28" fmla="*/ 1 w 183"/>
                  <a:gd name="T29" fmla="*/ 1 h 115"/>
                  <a:gd name="T30" fmla="*/ 0 w 183"/>
                  <a:gd name="T31" fmla="*/ 1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" h="115">
                    <a:moveTo>
                      <a:pt x="0" y="69"/>
                    </a:moveTo>
                    <a:lnTo>
                      <a:pt x="3" y="37"/>
                    </a:lnTo>
                    <a:lnTo>
                      <a:pt x="18" y="11"/>
                    </a:lnTo>
                    <a:lnTo>
                      <a:pt x="37" y="0"/>
                    </a:lnTo>
                    <a:lnTo>
                      <a:pt x="76" y="3"/>
                    </a:lnTo>
                    <a:lnTo>
                      <a:pt x="130" y="4"/>
                    </a:lnTo>
                    <a:lnTo>
                      <a:pt x="147" y="18"/>
                    </a:lnTo>
                    <a:lnTo>
                      <a:pt x="154" y="23"/>
                    </a:lnTo>
                    <a:lnTo>
                      <a:pt x="183" y="73"/>
                    </a:lnTo>
                    <a:lnTo>
                      <a:pt x="172" y="83"/>
                    </a:lnTo>
                    <a:lnTo>
                      <a:pt x="118" y="99"/>
                    </a:lnTo>
                    <a:lnTo>
                      <a:pt x="102" y="110"/>
                    </a:lnTo>
                    <a:lnTo>
                      <a:pt x="67" y="115"/>
                    </a:lnTo>
                    <a:lnTo>
                      <a:pt x="18" y="110"/>
                    </a:lnTo>
                    <a:lnTo>
                      <a:pt x="8" y="9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0" name="Freeform 16"/>
              <p:cNvSpPr>
                <a:spLocks noChangeAspect="1"/>
              </p:cNvSpPr>
              <p:nvPr/>
            </p:nvSpPr>
            <p:spPr bwMode="auto">
              <a:xfrm>
                <a:off x="1324" y="1109"/>
                <a:ext cx="116" cy="66"/>
              </a:xfrm>
              <a:custGeom>
                <a:avLst/>
                <a:gdLst>
                  <a:gd name="T0" fmla="*/ 1 w 229"/>
                  <a:gd name="T1" fmla="*/ 1 h 129"/>
                  <a:gd name="T2" fmla="*/ 1 w 229"/>
                  <a:gd name="T3" fmla="*/ 0 h 129"/>
                  <a:gd name="T4" fmla="*/ 1 w 229"/>
                  <a:gd name="T5" fmla="*/ 1 h 129"/>
                  <a:gd name="T6" fmla="*/ 1 w 229"/>
                  <a:gd name="T7" fmla="*/ 1 h 129"/>
                  <a:gd name="T8" fmla="*/ 1 w 229"/>
                  <a:gd name="T9" fmla="*/ 1 h 129"/>
                  <a:gd name="T10" fmla="*/ 1 w 229"/>
                  <a:gd name="T11" fmla="*/ 1 h 129"/>
                  <a:gd name="T12" fmla="*/ 1 w 229"/>
                  <a:gd name="T13" fmla="*/ 1 h 129"/>
                  <a:gd name="T14" fmla="*/ 1 w 229"/>
                  <a:gd name="T15" fmla="*/ 1 h 129"/>
                  <a:gd name="T16" fmla="*/ 1 w 229"/>
                  <a:gd name="T17" fmla="*/ 1 h 129"/>
                  <a:gd name="T18" fmla="*/ 1 w 229"/>
                  <a:gd name="T19" fmla="*/ 1 h 129"/>
                  <a:gd name="T20" fmla="*/ 1 w 229"/>
                  <a:gd name="T21" fmla="*/ 1 h 129"/>
                  <a:gd name="T22" fmla="*/ 1 w 229"/>
                  <a:gd name="T23" fmla="*/ 1 h 129"/>
                  <a:gd name="T24" fmla="*/ 0 w 229"/>
                  <a:gd name="T25" fmla="*/ 1 h 129"/>
                  <a:gd name="T26" fmla="*/ 1 w 229"/>
                  <a:gd name="T27" fmla="*/ 1 h 129"/>
                  <a:gd name="T28" fmla="*/ 1 w 229"/>
                  <a:gd name="T29" fmla="*/ 1 h 129"/>
                  <a:gd name="T30" fmla="*/ 1 w 229"/>
                  <a:gd name="T31" fmla="*/ 1 h 129"/>
                  <a:gd name="T32" fmla="*/ 1 w 229"/>
                  <a:gd name="T33" fmla="*/ 1 h 129"/>
                  <a:gd name="T34" fmla="*/ 1 w 229"/>
                  <a:gd name="T35" fmla="*/ 1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9" h="129">
                    <a:moveTo>
                      <a:pt x="124" y="4"/>
                    </a:moveTo>
                    <a:lnTo>
                      <a:pt x="151" y="0"/>
                    </a:lnTo>
                    <a:lnTo>
                      <a:pt x="173" y="21"/>
                    </a:lnTo>
                    <a:lnTo>
                      <a:pt x="207" y="45"/>
                    </a:lnTo>
                    <a:lnTo>
                      <a:pt x="224" y="76"/>
                    </a:lnTo>
                    <a:lnTo>
                      <a:pt x="229" y="101"/>
                    </a:lnTo>
                    <a:lnTo>
                      <a:pt x="204" y="122"/>
                    </a:lnTo>
                    <a:lnTo>
                      <a:pt x="163" y="129"/>
                    </a:lnTo>
                    <a:lnTo>
                      <a:pt x="135" y="123"/>
                    </a:lnTo>
                    <a:lnTo>
                      <a:pt x="92" y="103"/>
                    </a:lnTo>
                    <a:lnTo>
                      <a:pt x="43" y="123"/>
                    </a:lnTo>
                    <a:lnTo>
                      <a:pt x="17" y="124"/>
                    </a:lnTo>
                    <a:lnTo>
                      <a:pt x="0" y="100"/>
                    </a:lnTo>
                    <a:lnTo>
                      <a:pt x="7" y="78"/>
                    </a:lnTo>
                    <a:lnTo>
                      <a:pt x="22" y="66"/>
                    </a:lnTo>
                    <a:lnTo>
                      <a:pt x="53" y="37"/>
                    </a:lnTo>
                    <a:lnTo>
                      <a:pt x="86" y="18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1" name="Freeform 17"/>
              <p:cNvSpPr>
                <a:spLocks noChangeAspect="1"/>
              </p:cNvSpPr>
              <p:nvPr/>
            </p:nvSpPr>
            <p:spPr bwMode="auto">
              <a:xfrm>
                <a:off x="2400" y="753"/>
                <a:ext cx="336" cy="267"/>
              </a:xfrm>
              <a:custGeom>
                <a:avLst/>
                <a:gdLst>
                  <a:gd name="T0" fmla="*/ 1 w 664"/>
                  <a:gd name="T1" fmla="*/ 1 h 515"/>
                  <a:gd name="T2" fmla="*/ 1 w 664"/>
                  <a:gd name="T3" fmla="*/ 1 h 515"/>
                  <a:gd name="T4" fmla="*/ 0 w 664"/>
                  <a:gd name="T5" fmla="*/ 1 h 515"/>
                  <a:gd name="T6" fmla="*/ 1 w 664"/>
                  <a:gd name="T7" fmla="*/ 1 h 515"/>
                  <a:gd name="T8" fmla="*/ 1 w 664"/>
                  <a:gd name="T9" fmla="*/ 1 h 515"/>
                  <a:gd name="T10" fmla="*/ 1 w 664"/>
                  <a:gd name="T11" fmla="*/ 1 h 515"/>
                  <a:gd name="T12" fmla="*/ 1 w 664"/>
                  <a:gd name="T13" fmla="*/ 1 h 515"/>
                  <a:gd name="T14" fmla="*/ 1 w 664"/>
                  <a:gd name="T15" fmla="*/ 1 h 515"/>
                  <a:gd name="T16" fmla="*/ 1 w 664"/>
                  <a:gd name="T17" fmla="*/ 1 h 515"/>
                  <a:gd name="T18" fmla="*/ 1 w 664"/>
                  <a:gd name="T19" fmla="*/ 1 h 515"/>
                  <a:gd name="T20" fmla="*/ 1 w 664"/>
                  <a:gd name="T21" fmla="*/ 1 h 515"/>
                  <a:gd name="T22" fmla="*/ 1 w 664"/>
                  <a:gd name="T23" fmla="*/ 1 h 515"/>
                  <a:gd name="T24" fmla="*/ 1 w 664"/>
                  <a:gd name="T25" fmla="*/ 1 h 515"/>
                  <a:gd name="T26" fmla="*/ 1 w 664"/>
                  <a:gd name="T27" fmla="*/ 1 h 515"/>
                  <a:gd name="T28" fmla="*/ 1 w 664"/>
                  <a:gd name="T29" fmla="*/ 1 h 515"/>
                  <a:gd name="T30" fmla="*/ 1 w 664"/>
                  <a:gd name="T31" fmla="*/ 1 h 515"/>
                  <a:gd name="T32" fmla="*/ 1 w 664"/>
                  <a:gd name="T33" fmla="*/ 1 h 515"/>
                  <a:gd name="T34" fmla="*/ 1 w 664"/>
                  <a:gd name="T35" fmla="*/ 1 h 515"/>
                  <a:gd name="T36" fmla="*/ 1 w 664"/>
                  <a:gd name="T37" fmla="*/ 1 h 515"/>
                  <a:gd name="T38" fmla="*/ 1 w 664"/>
                  <a:gd name="T39" fmla="*/ 1 h 515"/>
                  <a:gd name="T40" fmla="*/ 1 w 664"/>
                  <a:gd name="T41" fmla="*/ 1 h 515"/>
                  <a:gd name="T42" fmla="*/ 1 w 664"/>
                  <a:gd name="T43" fmla="*/ 1 h 515"/>
                  <a:gd name="T44" fmla="*/ 1 w 664"/>
                  <a:gd name="T45" fmla="*/ 1 h 515"/>
                  <a:gd name="T46" fmla="*/ 1 w 664"/>
                  <a:gd name="T47" fmla="*/ 1 h 515"/>
                  <a:gd name="T48" fmla="*/ 1 w 664"/>
                  <a:gd name="T49" fmla="*/ 1 h 515"/>
                  <a:gd name="T50" fmla="*/ 1 w 664"/>
                  <a:gd name="T51" fmla="*/ 1 h 515"/>
                  <a:gd name="T52" fmla="*/ 1 w 664"/>
                  <a:gd name="T53" fmla="*/ 1 h 515"/>
                  <a:gd name="T54" fmla="*/ 1 w 664"/>
                  <a:gd name="T55" fmla="*/ 1 h 515"/>
                  <a:gd name="T56" fmla="*/ 1 w 664"/>
                  <a:gd name="T57" fmla="*/ 1 h 515"/>
                  <a:gd name="T58" fmla="*/ 1 w 664"/>
                  <a:gd name="T59" fmla="*/ 1 h 515"/>
                  <a:gd name="T60" fmla="*/ 1 w 664"/>
                  <a:gd name="T61" fmla="*/ 0 h 515"/>
                  <a:gd name="T62" fmla="*/ 1 w 664"/>
                  <a:gd name="T63" fmla="*/ 1 h 515"/>
                  <a:gd name="T64" fmla="*/ 1 w 664"/>
                  <a:gd name="T65" fmla="*/ 1 h 515"/>
                  <a:gd name="T66" fmla="*/ 1 w 664"/>
                  <a:gd name="T67" fmla="*/ 1 h 515"/>
                  <a:gd name="T68" fmla="*/ 1 w 664"/>
                  <a:gd name="T69" fmla="*/ 1 h 515"/>
                  <a:gd name="T70" fmla="*/ 1 w 664"/>
                  <a:gd name="T71" fmla="*/ 1 h 515"/>
                  <a:gd name="T72" fmla="*/ 1 w 664"/>
                  <a:gd name="T73" fmla="*/ 1 h 515"/>
                  <a:gd name="T74" fmla="*/ 1 w 664"/>
                  <a:gd name="T75" fmla="*/ 1 h 515"/>
                  <a:gd name="T76" fmla="*/ 1 w 664"/>
                  <a:gd name="T77" fmla="*/ 1 h 515"/>
                  <a:gd name="T78" fmla="*/ 1 w 664"/>
                  <a:gd name="T79" fmla="*/ 1 h 515"/>
                  <a:gd name="T80" fmla="*/ 1 w 664"/>
                  <a:gd name="T81" fmla="*/ 1 h 515"/>
                  <a:gd name="T82" fmla="*/ 1 w 664"/>
                  <a:gd name="T83" fmla="*/ 1 h 5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64" h="515">
                    <a:moveTo>
                      <a:pt x="161" y="359"/>
                    </a:moveTo>
                    <a:lnTo>
                      <a:pt x="98" y="326"/>
                    </a:lnTo>
                    <a:lnTo>
                      <a:pt x="49" y="314"/>
                    </a:lnTo>
                    <a:lnTo>
                      <a:pt x="35" y="312"/>
                    </a:lnTo>
                    <a:lnTo>
                      <a:pt x="6" y="327"/>
                    </a:lnTo>
                    <a:lnTo>
                      <a:pt x="0" y="343"/>
                    </a:lnTo>
                    <a:lnTo>
                      <a:pt x="21" y="375"/>
                    </a:lnTo>
                    <a:lnTo>
                      <a:pt x="63" y="403"/>
                    </a:lnTo>
                    <a:lnTo>
                      <a:pt x="95" y="419"/>
                    </a:lnTo>
                    <a:lnTo>
                      <a:pt x="99" y="473"/>
                    </a:lnTo>
                    <a:lnTo>
                      <a:pt x="112" y="495"/>
                    </a:lnTo>
                    <a:lnTo>
                      <a:pt x="152" y="500"/>
                    </a:lnTo>
                    <a:lnTo>
                      <a:pt x="226" y="485"/>
                    </a:lnTo>
                    <a:lnTo>
                      <a:pt x="295" y="470"/>
                    </a:lnTo>
                    <a:lnTo>
                      <a:pt x="345" y="461"/>
                    </a:lnTo>
                    <a:lnTo>
                      <a:pt x="389" y="461"/>
                    </a:lnTo>
                    <a:lnTo>
                      <a:pt x="445" y="451"/>
                    </a:lnTo>
                    <a:lnTo>
                      <a:pt x="475" y="481"/>
                    </a:lnTo>
                    <a:lnTo>
                      <a:pt x="497" y="494"/>
                    </a:lnTo>
                    <a:lnTo>
                      <a:pt x="548" y="512"/>
                    </a:lnTo>
                    <a:lnTo>
                      <a:pt x="562" y="515"/>
                    </a:lnTo>
                    <a:lnTo>
                      <a:pt x="584" y="514"/>
                    </a:lnTo>
                    <a:lnTo>
                      <a:pt x="599" y="504"/>
                    </a:lnTo>
                    <a:lnTo>
                      <a:pt x="598" y="478"/>
                    </a:lnTo>
                    <a:lnTo>
                      <a:pt x="563" y="448"/>
                    </a:lnTo>
                    <a:lnTo>
                      <a:pt x="556" y="443"/>
                    </a:lnTo>
                    <a:lnTo>
                      <a:pt x="553" y="438"/>
                    </a:lnTo>
                    <a:lnTo>
                      <a:pt x="582" y="422"/>
                    </a:lnTo>
                    <a:lnTo>
                      <a:pt x="615" y="432"/>
                    </a:lnTo>
                    <a:lnTo>
                      <a:pt x="659" y="419"/>
                    </a:lnTo>
                    <a:lnTo>
                      <a:pt x="664" y="411"/>
                    </a:lnTo>
                    <a:lnTo>
                      <a:pt x="648" y="382"/>
                    </a:lnTo>
                    <a:lnTo>
                      <a:pt x="602" y="349"/>
                    </a:lnTo>
                    <a:lnTo>
                      <a:pt x="562" y="343"/>
                    </a:lnTo>
                    <a:lnTo>
                      <a:pt x="538" y="331"/>
                    </a:lnTo>
                    <a:lnTo>
                      <a:pt x="522" y="282"/>
                    </a:lnTo>
                    <a:lnTo>
                      <a:pt x="530" y="239"/>
                    </a:lnTo>
                    <a:lnTo>
                      <a:pt x="524" y="203"/>
                    </a:lnTo>
                    <a:lnTo>
                      <a:pt x="524" y="163"/>
                    </a:lnTo>
                    <a:lnTo>
                      <a:pt x="531" y="122"/>
                    </a:lnTo>
                    <a:lnTo>
                      <a:pt x="502" y="30"/>
                    </a:lnTo>
                    <a:lnTo>
                      <a:pt x="494" y="27"/>
                    </a:lnTo>
                    <a:lnTo>
                      <a:pt x="472" y="33"/>
                    </a:lnTo>
                    <a:lnTo>
                      <a:pt x="463" y="49"/>
                    </a:lnTo>
                    <a:lnTo>
                      <a:pt x="467" y="101"/>
                    </a:lnTo>
                    <a:lnTo>
                      <a:pt x="478" y="138"/>
                    </a:lnTo>
                    <a:lnTo>
                      <a:pt x="471" y="153"/>
                    </a:lnTo>
                    <a:lnTo>
                      <a:pt x="459" y="156"/>
                    </a:lnTo>
                    <a:lnTo>
                      <a:pt x="455" y="146"/>
                    </a:lnTo>
                    <a:lnTo>
                      <a:pt x="450" y="86"/>
                    </a:lnTo>
                    <a:lnTo>
                      <a:pt x="442" y="62"/>
                    </a:lnTo>
                    <a:lnTo>
                      <a:pt x="431" y="46"/>
                    </a:lnTo>
                    <a:lnTo>
                      <a:pt x="401" y="41"/>
                    </a:lnTo>
                    <a:lnTo>
                      <a:pt x="382" y="61"/>
                    </a:lnTo>
                    <a:lnTo>
                      <a:pt x="348" y="122"/>
                    </a:lnTo>
                    <a:lnTo>
                      <a:pt x="331" y="128"/>
                    </a:lnTo>
                    <a:lnTo>
                      <a:pt x="315" y="121"/>
                    </a:lnTo>
                    <a:lnTo>
                      <a:pt x="328" y="77"/>
                    </a:lnTo>
                    <a:lnTo>
                      <a:pt x="311" y="42"/>
                    </a:lnTo>
                    <a:lnTo>
                      <a:pt x="270" y="37"/>
                    </a:lnTo>
                    <a:lnTo>
                      <a:pt x="240" y="5"/>
                    </a:lnTo>
                    <a:lnTo>
                      <a:pt x="231" y="0"/>
                    </a:lnTo>
                    <a:lnTo>
                      <a:pt x="197" y="10"/>
                    </a:lnTo>
                    <a:lnTo>
                      <a:pt x="127" y="80"/>
                    </a:lnTo>
                    <a:lnTo>
                      <a:pt x="92" y="98"/>
                    </a:lnTo>
                    <a:lnTo>
                      <a:pt x="87" y="99"/>
                    </a:lnTo>
                    <a:lnTo>
                      <a:pt x="59" y="115"/>
                    </a:lnTo>
                    <a:lnTo>
                      <a:pt x="66" y="124"/>
                    </a:lnTo>
                    <a:lnTo>
                      <a:pt x="102" y="147"/>
                    </a:lnTo>
                    <a:lnTo>
                      <a:pt x="147" y="166"/>
                    </a:lnTo>
                    <a:lnTo>
                      <a:pt x="150" y="177"/>
                    </a:lnTo>
                    <a:lnTo>
                      <a:pt x="146" y="185"/>
                    </a:lnTo>
                    <a:lnTo>
                      <a:pt x="111" y="196"/>
                    </a:lnTo>
                    <a:lnTo>
                      <a:pt x="68" y="190"/>
                    </a:lnTo>
                    <a:lnTo>
                      <a:pt x="45" y="197"/>
                    </a:lnTo>
                    <a:lnTo>
                      <a:pt x="51" y="214"/>
                    </a:lnTo>
                    <a:lnTo>
                      <a:pt x="114" y="249"/>
                    </a:lnTo>
                    <a:lnTo>
                      <a:pt x="170" y="264"/>
                    </a:lnTo>
                    <a:lnTo>
                      <a:pt x="216" y="287"/>
                    </a:lnTo>
                    <a:lnTo>
                      <a:pt x="233" y="307"/>
                    </a:lnTo>
                    <a:lnTo>
                      <a:pt x="241" y="326"/>
                    </a:lnTo>
                    <a:lnTo>
                      <a:pt x="236" y="351"/>
                    </a:lnTo>
                    <a:lnTo>
                      <a:pt x="215" y="362"/>
                    </a:lnTo>
                    <a:lnTo>
                      <a:pt x="189" y="365"/>
                    </a:lnTo>
                    <a:lnTo>
                      <a:pt x="161" y="35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2" name="Freeform 18"/>
              <p:cNvSpPr>
                <a:spLocks noChangeAspect="1"/>
              </p:cNvSpPr>
              <p:nvPr/>
            </p:nvSpPr>
            <p:spPr bwMode="auto">
              <a:xfrm>
                <a:off x="2557" y="556"/>
                <a:ext cx="158" cy="119"/>
              </a:xfrm>
              <a:custGeom>
                <a:avLst/>
                <a:gdLst>
                  <a:gd name="T0" fmla="*/ 1 w 309"/>
                  <a:gd name="T1" fmla="*/ 1 h 231"/>
                  <a:gd name="T2" fmla="*/ 1 w 309"/>
                  <a:gd name="T3" fmla="*/ 1 h 231"/>
                  <a:gd name="T4" fmla="*/ 1 w 309"/>
                  <a:gd name="T5" fmla="*/ 1 h 231"/>
                  <a:gd name="T6" fmla="*/ 1 w 309"/>
                  <a:gd name="T7" fmla="*/ 1 h 231"/>
                  <a:gd name="T8" fmla="*/ 1 w 309"/>
                  <a:gd name="T9" fmla="*/ 1 h 231"/>
                  <a:gd name="T10" fmla="*/ 1 w 309"/>
                  <a:gd name="T11" fmla="*/ 1 h 231"/>
                  <a:gd name="T12" fmla="*/ 1 w 309"/>
                  <a:gd name="T13" fmla="*/ 1 h 231"/>
                  <a:gd name="T14" fmla="*/ 1 w 309"/>
                  <a:gd name="T15" fmla="*/ 1 h 231"/>
                  <a:gd name="T16" fmla="*/ 1 w 309"/>
                  <a:gd name="T17" fmla="*/ 1 h 231"/>
                  <a:gd name="T18" fmla="*/ 1 w 309"/>
                  <a:gd name="T19" fmla="*/ 1 h 231"/>
                  <a:gd name="T20" fmla="*/ 1 w 309"/>
                  <a:gd name="T21" fmla="*/ 1 h 231"/>
                  <a:gd name="T22" fmla="*/ 1 w 309"/>
                  <a:gd name="T23" fmla="*/ 1 h 231"/>
                  <a:gd name="T24" fmla="*/ 1 w 309"/>
                  <a:gd name="T25" fmla="*/ 1 h 231"/>
                  <a:gd name="T26" fmla="*/ 1 w 309"/>
                  <a:gd name="T27" fmla="*/ 1 h 231"/>
                  <a:gd name="T28" fmla="*/ 1 w 309"/>
                  <a:gd name="T29" fmla="*/ 0 h 231"/>
                  <a:gd name="T30" fmla="*/ 1 w 309"/>
                  <a:gd name="T31" fmla="*/ 1 h 231"/>
                  <a:gd name="T32" fmla="*/ 1 w 309"/>
                  <a:gd name="T33" fmla="*/ 1 h 231"/>
                  <a:gd name="T34" fmla="*/ 1 w 309"/>
                  <a:gd name="T35" fmla="*/ 1 h 231"/>
                  <a:gd name="T36" fmla="*/ 1 w 309"/>
                  <a:gd name="T37" fmla="*/ 1 h 231"/>
                  <a:gd name="T38" fmla="*/ 1 w 309"/>
                  <a:gd name="T39" fmla="*/ 1 h 231"/>
                  <a:gd name="T40" fmla="*/ 1 w 309"/>
                  <a:gd name="T41" fmla="*/ 1 h 231"/>
                  <a:gd name="T42" fmla="*/ 1 w 309"/>
                  <a:gd name="T43" fmla="*/ 1 h 231"/>
                  <a:gd name="T44" fmla="*/ 1 w 309"/>
                  <a:gd name="T45" fmla="*/ 1 h 231"/>
                  <a:gd name="T46" fmla="*/ 1 w 309"/>
                  <a:gd name="T47" fmla="*/ 1 h 231"/>
                  <a:gd name="T48" fmla="*/ 1 w 309"/>
                  <a:gd name="T49" fmla="*/ 1 h 231"/>
                  <a:gd name="T50" fmla="*/ 0 w 309"/>
                  <a:gd name="T51" fmla="*/ 1 h 231"/>
                  <a:gd name="T52" fmla="*/ 1 w 309"/>
                  <a:gd name="T53" fmla="*/ 1 h 231"/>
                  <a:gd name="T54" fmla="*/ 1 w 309"/>
                  <a:gd name="T55" fmla="*/ 1 h 231"/>
                  <a:gd name="T56" fmla="*/ 1 w 309"/>
                  <a:gd name="T57" fmla="*/ 1 h 231"/>
                  <a:gd name="T58" fmla="*/ 1 w 309"/>
                  <a:gd name="T59" fmla="*/ 1 h 231"/>
                  <a:gd name="T60" fmla="*/ 1 w 309"/>
                  <a:gd name="T61" fmla="*/ 1 h 231"/>
                  <a:gd name="T62" fmla="*/ 1 w 309"/>
                  <a:gd name="T63" fmla="*/ 1 h 231"/>
                  <a:gd name="T64" fmla="*/ 1 w 309"/>
                  <a:gd name="T65" fmla="*/ 1 h 231"/>
                  <a:gd name="T66" fmla="*/ 1 w 309"/>
                  <a:gd name="T67" fmla="*/ 1 h 2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9" h="231">
                    <a:moveTo>
                      <a:pt x="140" y="231"/>
                    </a:moveTo>
                    <a:lnTo>
                      <a:pt x="178" y="205"/>
                    </a:lnTo>
                    <a:lnTo>
                      <a:pt x="189" y="196"/>
                    </a:lnTo>
                    <a:lnTo>
                      <a:pt x="214" y="193"/>
                    </a:lnTo>
                    <a:lnTo>
                      <a:pt x="248" y="226"/>
                    </a:lnTo>
                    <a:lnTo>
                      <a:pt x="257" y="229"/>
                    </a:lnTo>
                    <a:lnTo>
                      <a:pt x="284" y="228"/>
                    </a:lnTo>
                    <a:lnTo>
                      <a:pt x="300" y="217"/>
                    </a:lnTo>
                    <a:lnTo>
                      <a:pt x="309" y="183"/>
                    </a:lnTo>
                    <a:lnTo>
                      <a:pt x="258" y="122"/>
                    </a:lnTo>
                    <a:lnTo>
                      <a:pt x="227" y="88"/>
                    </a:lnTo>
                    <a:lnTo>
                      <a:pt x="234" y="65"/>
                    </a:lnTo>
                    <a:lnTo>
                      <a:pt x="248" y="29"/>
                    </a:lnTo>
                    <a:lnTo>
                      <a:pt x="235" y="5"/>
                    </a:lnTo>
                    <a:lnTo>
                      <a:pt x="194" y="0"/>
                    </a:lnTo>
                    <a:lnTo>
                      <a:pt x="177" y="29"/>
                    </a:lnTo>
                    <a:lnTo>
                      <a:pt x="180" y="42"/>
                    </a:lnTo>
                    <a:lnTo>
                      <a:pt x="177" y="56"/>
                    </a:lnTo>
                    <a:lnTo>
                      <a:pt x="189" y="113"/>
                    </a:lnTo>
                    <a:lnTo>
                      <a:pt x="180" y="127"/>
                    </a:lnTo>
                    <a:lnTo>
                      <a:pt x="151" y="118"/>
                    </a:lnTo>
                    <a:lnTo>
                      <a:pt x="126" y="86"/>
                    </a:lnTo>
                    <a:lnTo>
                      <a:pt x="77" y="68"/>
                    </a:lnTo>
                    <a:lnTo>
                      <a:pt x="29" y="56"/>
                    </a:lnTo>
                    <a:lnTo>
                      <a:pt x="9" y="94"/>
                    </a:lnTo>
                    <a:lnTo>
                      <a:pt x="0" y="137"/>
                    </a:lnTo>
                    <a:lnTo>
                      <a:pt x="28" y="156"/>
                    </a:lnTo>
                    <a:lnTo>
                      <a:pt x="63" y="144"/>
                    </a:lnTo>
                    <a:lnTo>
                      <a:pt x="82" y="146"/>
                    </a:lnTo>
                    <a:lnTo>
                      <a:pt x="90" y="154"/>
                    </a:lnTo>
                    <a:lnTo>
                      <a:pt x="99" y="185"/>
                    </a:lnTo>
                    <a:lnTo>
                      <a:pt x="106" y="220"/>
                    </a:lnTo>
                    <a:lnTo>
                      <a:pt x="120" y="229"/>
                    </a:lnTo>
                    <a:lnTo>
                      <a:pt x="140" y="23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3" name="Freeform 19"/>
              <p:cNvSpPr>
                <a:spLocks noChangeAspect="1"/>
              </p:cNvSpPr>
              <p:nvPr/>
            </p:nvSpPr>
            <p:spPr bwMode="auto">
              <a:xfrm>
                <a:off x="2863" y="716"/>
                <a:ext cx="80" cy="68"/>
              </a:xfrm>
              <a:custGeom>
                <a:avLst/>
                <a:gdLst>
                  <a:gd name="T0" fmla="*/ 1 w 159"/>
                  <a:gd name="T1" fmla="*/ 1 h 130"/>
                  <a:gd name="T2" fmla="*/ 0 w 159"/>
                  <a:gd name="T3" fmla="*/ 1 h 130"/>
                  <a:gd name="T4" fmla="*/ 1 w 159"/>
                  <a:gd name="T5" fmla="*/ 1 h 130"/>
                  <a:gd name="T6" fmla="*/ 1 w 159"/>
                  <a:gd name="T7" fmla="*/ 1 h 130"/>
                  <a:gd name="T8" fmla="*/ 1 w 159"/>
                  <a:gd name="T9" fmla="*/ 1 h 130"/>
                  <a:gd name="T10" fmla="*/ 1 w 159"/>
                  <a:gd name="T11" fmla="*/ 1 h 130"/>
                  <a:gd name="T12" fmla="*/ 1 w 159"/>
                  <a:gd name="T13" fmla="*/ 1 h 130"/>
                  <a:gd name="T14" fmla="*/ 1 w 159"/>
                  <a:gd name="T15" fmla="*/ 1 h 130"/>
                  <a:gd name="T16" fmla="*/ 1 w 159"/>
                  <a:gd name="T17" fmla="*/ 1 h 130"/>
                  <a:gd name="T18" fmla="*/ 1 w 159"/>
                  <a:gd name="T19" fmla="*/ 1 h 130"/>
                  <a:gd name="T20" fmla="*/ 1 w 159"/>
                  <a:gd name="T21" fmla="*/ 1 h 130"/>
                  <a:gd name="T22" fmla="*/ 1 w 159"/>
                  <a:gd name="T23" fmla="*/ 1 h 130"/>
                  <a:gd name="T24" fmla="*/ 1 w 159"/>
                  <a:gd name="T25" fmla="*/ 0 h 130"/>
                  <a:gd name="T26" fmla="*/ 1 w 159"/>
                  <a:gd name="T27" fmla="*/ 1 h 130"/>
                  <a:gd name="T28" fmla="*/ 1 w 159"/>
                  <a:gd name="T29" fmla="*/ 1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9" h="130">
                    <a:moveTo>
                      <a:pt x="19" y="42"/>
                    </a:moveTo>
                    <a:lnTo>
                      <a:pt x="0" y="101"/>
                    </a:lnTo>
                    <a:lnTo>
                      <a:pt x="8" y="125"/>
                    </a:lnTo>
                    <a:lnTo>
                      <a:pt x="16" y="130"/>
                    </a:lnTo>
                    <a:lnTo>
                      <a:pt x="94" y="112"/>
                    </a:lnTo>
                    <a:lnTo>
                      <a:pt x="125" y="88"/>
                    </a:lnTo>
                    <a:lnTo>
                      <a:pt x="146" y="74"/>
                    </a:lnTo>
                    <a:lnTo>
                      <a:pt x="154" y="60"/>
                    </a:lnTo>
                    <a:lnTo>
                      <a:pt x="159" y="51"/>
                    </a:lnTo>
                    <a:lnTo>
                      <a:pt x="153" y="27"/>
                    </a:lnTo>
                    <a:lnTo>
                      <a:pt x="142" y="17"/>
                    </a:lnTo>
                    <a:lnTo>
                      <a:pt x="86" y="9"/>
                    </a:lnTo>
                    <a:lnTo>
                      <a:pt x="78" y="0"/>
                    </a:lnTo>
                    <a:lnTo>
                      <a:pt x="41" y="12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4" name="Freeform 20"/>
              <p:cNvSpPr>
                <a:spLocks noChangeAspect="1"/>
              </p:cNvSpPr>
              <p:nvPr/>
            </p:nvSpPr>
            <p:spPr bwMode="auto">
              <a:xfrm>
                <a:off x="2956" y="192"/>
                <a:ext cx="249" cy="358"/>
              </a:xfrm>
              <a:custGeom>
                <a:avLst/>
                <a:gdLst>
                  <a:gd name="T0" fmla="*/ 1 w 490"/>
                  <a:gd name="T1" fmla="*/ 1 h 695"/>
                  <a:gd name="T2" fmla="*/ 1 w 490"/>
                  <a:gd name="T3" fmla="*/ 1 h 695"/>
                  <a:gd name="T4" fmla="*/ 1 w 490"/>
                  <a:gd name="T5" fmla="*/ 1 h 695"/>
                  <a:gd name="T6" fmla="*/ 1 w 490"/>
                  <a:gd name="T7" fmla="*/ 1 h 695"/>
                  <a:gd name="T8" fmla="*/ 0 w 490"/>
                  <a:gd name="T9" fmla="*/ 1 h 695"/>
                  <a:gd name="T10" fmla="*/ 1 w 490"/>
                  <a:gd name="T11" fmla="*/ 1 h 695"/>
                  <a:gd name="T12" fmla="*/ 1 w 490"/>
                  <a:gd name="T13" fmla="*/ 1 h 695"/>
                  <a:gd name="T14" fmla="*/ 1 w 490"/>
                  <a:gd name="T15" fmla="*/ 1 h 695"/>
                  <a:gd name="T16" fmla="*/ 1 w 490"/>
                  <a:gd name="T17" fmla="*/ 1 h 695"/>
                  <a:gd name="T18" fmla="*/ 1 w 490"/>
                  <a:gd name="T19" fmla="*/ 1 h 695"/>
                  <a:gd name="T20" fmla="*/ 1 w 490"/>
                  <a:gd name="T21" fmla="*/ 1 h 695"/>
                  <a:gd name="T22" fmla="*/ 1 w 490"/>
                  <a:gd name="T23" fmla="*/ 1 h 695"/>
                  <a:gd name="T24" fmla="*/ 1 w 490"/>
                  <a:gd name="T25" fmla="*/ 1 h 695"/>
                  <a:gd name="T26" fmla="*/ 1 w 490"/>
                  <a:gd name="T27" fmla="*/ 1 h 695"/>
                  <a:gd name="T28" fmla="*/ 1 w 490"/>
                  <a:gd name="T29" fmla="*/ 1 h 695"/>
                  <a:gd name="T30" fmla="*/ 1 w 490"/>
                  <a:gd name="T31" fmla="*/ 1 h 695"/>
                  <a:gd name="T32" fmla="*/ 1 w 490"/>
                  <a:gd name="T33" fmla="*/ 1 h 695"/>
                  <a:gd name="T34" fmla="*/ 1 w 490"/>
                  <a:gd name="T35" fmla="*/ 1 h 695"/>
                  <a:gd name="T36" fmla="*/ 1 w 490"/>
                  <a:gd name="T37" fmla="*/ 1 h 695"/>
                  <a:gd name="T38" fmla="*/ 1 w 490"/>
                  <a:gd name="T39" fmla="*/ 1 h 695"/>
                  <a:gd name="T40" fmla="*/ 1 w 490"/>
                  <a:gd name="T41" fmla="*/ 1 h 695"/>
                  <a:gd name="T42" fmla="*/ 1 w 490"/>
                  <a:gd name="T43" fmla="*/ 1 h 695"/>
                  <a:gd name="T44" fmla="*/ 1 w 490"/>
                  <a:gd name="T45" fmla="*/ 1 h 695"/>
                  <a:gd name="T46" fmla="*/ 1 w 490"/>
                  <a:gd name="T47" fmla="*/ 1 h 695"/>
                  <a:gd name="T48" fmla="*/ 1 w 490"/>
                  <a:gd name="T49" fmla="*/ 1 h 695"/>
                  <a:gd name="T50" fmla="*/ 1 w 490"/>
                  <a:gd name="T51" fmla="*/ 1 h 695"/>
                  <a:gd name="T52" fmla="*/ 1 w 490"/>
                  <a:gd name="T53" fmla="*/ 1 h 695"/>
                  <a:gd name="T54" fmla="*/ 1 w 490"/>
                  <a:gd name="T55" fmla="*/ 1 h 695"/>
                  <a:gd name="T56" fmla="*/ 1 w 490"/>
                  <a:gd name="T57" fmla="*/ 1 h 695"/>
                  <a:gd name="T58" fmla="*/ 1 w 490"/>
                  <a:gd name="T59" fmla="*/ 1 h 695"/>
                  <a:gd name="T60" fmla="*/ 1 w 490"/>
                  <a:gd name="T61" fmla="*/ 1 h 695"/>
                  <a:gd name="T62" fmla="*/ 1 w 490"/>
                  <a:gd name="T63" fmla="*/ 1 h 695"/>
                  <a:gd name="T64" fmla="*/ 1 w 490"/>
                  <a:gd name="T65" fmla="*/ 1 h 695"/>
                  <a:gd name="T66" fmla="*/ 1 w 490"/>
                  <a:gd name="T67" fmla="*/ 1 h 695"/>
                  <a:gd name="T68" fmla="*/ 1 w 490"/>
                  <a:gd name="T69" fmla="*/ 1 h 695"/>
                  <a:gd name="T70" fmla="*/ 1 w 490"/>
                  <a:gd name="T71" fmla="*/ 1 h 695"/>
                  <a:gd name="T72" fmla="*/ 1 w 490"/>
                  <a:gd name="T73" fmla="*/ 1 h 695"/>
                  <a:gd name="T74" fmla="*/ 1 w 490"/>
                  <a:gd name="T75" fmla="*/ 1 h 695"/>
                  <a:gd name="T76" fmla="*/ 1 w 490"/>
                  <a:gd name="T77" fmla="*/ 1 h 695"/>
                  <a:gd name="T78" fmla="*/ 1 w 490"/>
                  <a:gd name="T79" fmla="*/ 1 h 695"/>
                  <a:gd name="T80" fmla="*/ 1 w 490"/>
                  <a:gd name="T81" fmla="*/ 1 h 695"/>
                  <a:gd name="T82" fmla="*/ 1 w 490"/>
                  <a:gd name="T83" fmla="*/ 1 h 695"/>
                  <a:gd name="T84" fmla="*/ 1 w 490"/>
                  <a:gd name="T85" fmla="*/ 1 h 695"/>
                  <a:gd name="T86" fmla="*/ 1 w 490"/>
                  <a:gd name="T87" fmla="*/ 1 h 695"/>
                  <a:gd name="T88" fmla="*/ 1 w 490"/>
                  <a:gd name="T89" fmla="*/ 1 h 6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0" h="695">
                    <a:moveTo>
                      <a:pt x="261" y="30"/>
                    </a:moveTo>
                    <a:lnTo>
                      <a:pt x="238" y="59"/>
                    </a:lnTo>
                    <a:lnTo>
                      <a:pt x="206" y="82"/>
                    </a:lnTo>
                    <a:lnTo>
                      <a:pt x="178" y="123"/>
                    </a:lnTo>
                    <a:lnTo>
                      <a:pt x="153" y="144"/>
                    </a:lnTo>
                    <a:lnTo>
                      <a:pt x="118" y="140"/>
                    </a:lnTo>
                    <a:lnTo>
                      <a:pt x="95" y="123"/>
                    </a:lnTo>
                    <a:lnTo>
                      <a:pt x="53" y="117"/>
                    </a:lnTo>
                    <a:lnTo>
                      <a:pt x="17" y="134"/>
                    </a:lnTo>
                    <a:lnTo>
                      <a:pt x="0" y="165"/>
                    </a:lnTo>
                    <a:lnTo>
                      <a:pt x="7" y="202"/>
                    </a:lnTo>
                    <a:lnTo>
                      <a:pt x="23" y="222"/>
                    </a:lnTo>
                    <a:lnTo>
                      <a:pt x="43" y="237"/>
                    </a:lnTo>
                    <a:lnTo>
                      <a:pt x="85" y="232"/>
                    </a:lnTo>
                    <a:lnTo>
                      <a:pt x="118" y="221"/>
                    </a:lnTo>
                    <a:lnTo>
                      <a:pt x="175" y="197"/>
                    </a:lnTo>
                    <a:lnTo>
                      <a:pt x="196" y="202"/>
                    </a:lnTo>
                    <a:lnTo>
                      <a:pt x="207" y="214"/>
                    </a:lnTo>
                    <a:lnTo>
                      <a:pt x="249" y="221"/>
                    </a:lnTo>
                    <a:lnTo>
                      <a:pt x="278" y="185"/>
                    </a:lnTo>
                    <a:lnTo>
                      <a:pt x="295" y="180"/>
                    </a:lnTo>
                    <a:lnTo>
                      <a:pt x="309" y="183"/>
                    </a:lnTo>
                    <a:lnTo>
                      <a:pt x="320" y="199"/>
                    </a:lnTo>
                    <a:lnTo>
                      <a:pt x="323" y="211"/>
                    </a:lnTo>
                    <a:lnTo>
                      <a:pt x="323" y="228"/>
                    </a:lnTo>
                    <a:lnTo>
                      <a:pt x="315" y="246"/>
                    </a:lnTo>
                    <a:lnTo>
                      <a:pt x="293" y="280"/>
                    </a:lnTo>
                    <a:lnTo>
                      <a:pt x="264" y="289"/>
                    </a:lnTo>
                    <a:lnTo>
                      <a:pt x="223" y="287"/>
                    </a:lnTo>
                    <a:lnTo>
                      <a:pt x="196" y="323"/>
                    </a:lnTo>
                    <a:lnTo>
                      <a:pt x="218" y="396"/>
                    </a:lnTo>
                    <a:lnTo>
                      <a:pt x="200" y="401"/>
                    </a:lnTo>
                    <a:lnTo>
                      <a:pt x="169" y="384"/>
                    </a:lnTo>
                    <a:lnTo>
                      <a:pt x="151" y="350"/>
                    </a:lnTo>
                    <a:lnTo>
                      <a:pt x="124" y="324"/>
                    </a:lnTo>
                    <a:lnTo>
                      <a:pt x="111" y="329"/>
                    </a:lnTo>
                    <a:lnTo>
                      <a:pt x="99" y="352"/>
                    </a:lnTo>
                    <a:lnTo>
                      <a:pt x="114" y="440"/>
                    </a:lnTo>
                    <a:lnTo>
                      <a:pt x="149" y="469"/>
                    </a:lnTo>
                    <a:lnTo>
                      <a:pt x="166" y="502"/>
                    </a:lnTo>
                    <a:lnTo>
                      <a:pt x="141" y="509"/>
                    </a:lnTo>
                    <a:lnTo>
                      <a:pt x="101" y="513"/>
                    </a:lnTo>
                    <a:lnTo>
                      <a:pt x="75" y="530"/>
                    </a:lnTo>
                    <a:lnTo>
                      <a:pt x="68" y="560"/>
                    </a:lnTo>
                    <a:lnTo>
                      <a:pt x="71" y="598"/>
                    </a:lnTo>
                    <a:lnTo>
                      <a:pt x="88" y="612"/>
                    </a:lnTo>
                    <a:lnTo>
                      <a:pt x="104" y="618"/>
                    </a:lnTo>
                    <a:lnTo>
                      <a:pt x="136" y="614"/>
                    </a:lnTo>
                    <a:lnTo>
                      <a:pt x="159" y="602"/>
                    </a:lnTo>
                    <a:lnTo>
                      <a:pt x="159" y="650"/>
                    </a:lnTo>
                    <a:lnTo>
                      <a:pt x="182" y="679"/>
                    </a:lnTo>
                    <a:lnTo>
                      <a:pt x="222" y="677"/>
                    </a:lnTo>
                    <a:lnTo>
                      <a:pt x="274" y="695"/>
                    </a:lnTo>
                    <a:lnTo>
                      <a:pt x="299" y="694"/>
                    </a:lnTo>
                    <a:lnTo>
                      <a:pt x="312" y="679"/>
                    </a:lnTo>
                    <a:lnTo>
                      <a:pt x="309" y="642"/>
                    </a:lnTo>
                    <a:lnTo>
                      <a:pt x="301" y="642"/>
                    </a:lnTo>
                    <a:lnTo>
                      <a:pt x="260" y="614"/>
                    </a:lnTo>
                    <a:lnTo>
                      <a:pt x="268" y="598"/>
                    </a:lnTo>
                    <a:lnTo>
                      <a:pt x="332" y="572"/>
                    </a:lnTo>
                    <a:lnTo>
                      <a:pt x="346" y="554"/>
                    </a:lnTo>
                    <a:lnTo>
                      <a:pt x="362" y="502"/>
                    </a:lnTo>
                    <a:lnTo>
                      <a:pt x="364" y="488"/>
                    </a:lnTo>
                    <a:lnTo>
                      <a:pt x="362" y="466"/>
                    </a:lnTo>
                    <a:lnTo>
                      <a:pt x="340" y="426"/>
                    </a:lnTo>
                    <a:lnTo>
                      <a:pt x="309" y="412"/>
                    </a:lnTo>
                    <a:lnTo>
                      <a:pt x="323" y="388"/>
                    </a:lnTo>
                    <a:lnTo>
                      <a:pt x="385" y="350"/>
                    </a:lnTo>
                    <a:lnTo>
                      <a:pt x="392" y="340"/>
                    </a:lnTo>
                    <a:lnTo>
                      <a:pt x="393" y="318"/>
                    </a:lnTo>
                    <a:lnTo>
                      <a:pt x="417" y="303"/>
                    </a:lnTo>
                    <a:lnTo>
                      <a:pt x="430" y="281"/>
                    </a:lnTo>
                    <a:lnTo>
                      <a:pt x="419" y="240"/>
                    </a:lnTo>
                    <a:lnTo>
                      <a:pt x="426" y="206"/>
                    </a:lnTo>
                    <a:lnTo>
                      <a:pt x="460" y="163"/>
                    </a:lnTo>
                    <a:lnTo>
                      <a:pt x="463" y="156"/>
                    </a:lnTo>
                    <a:lnTo>
                      <a:pt x="470" y="114"/>
                    </a:lnTo>
                    <a:lnTo>
                      <a:pt x="468" y="107"/>
                    </a:lnTo>
                    <a:lnTo>
                      <a:pt x="460" y="104"/>
                    </a:lnTo>
                    <a:lnTo>
                      <a:pt x="421" y="107"/>
                    </a:lnTo>
                    <a:lnTo>
                      <a:pt x="414" y="104"/>
                    </a:lnTo>
                    <a:lnTo>
                      <a:pt x="411" y="91"/>
                    </a:lnTo>
                    <a:lnTo>
                      <a:pt x="413" y="83"/>
                    </a:lnTo>
                    <a:lnTo>
                      <a:pt x="479" y="57"/>
                    </a:lnTo>
                    <a:lnTo>
                      <a:pt x="490" y="27"/>
                    </a:lnTo>
                    <a:lnTo>
                      <a:pt x="456" y="5"/>
                    </a:lnTo>
                    <a:lnTo>
                      <a:pt x="409" y="0"/>
                    </a:lnTo>
                    <a:lnTo>
                      <a:pt x="333" y="30"/>
                    </a:lnTo>
                    <a:lnTo>
                      <a:pt x="307" y="38"/>
                    </a:lnTo>
                    <a:lnTo>
                      <a:pt x="284" y="3"/>
                    </a:lnTo>
                    <a:lnTo>
                      <a:pt x="261" y="3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5" name="Freeform 21"/>
              <p:cNvSpPr>
                <a:spLocks noChangeAspect="1"/>
              </p:cNvSpPr>
              <p:nvPr/>
            </p:nvSpPr>
            <p:spPr bwMode="auto">
              <a:xfrm>
                <a:off x="3720" y="679"/>
                <a:ext cx="56" cy="57"/>
              </a:xfrm>
              <a:custGeom>
                <a:avLst/>
                <a:gdLst>
                  <a:gd name="T0" fmla="*/ 1 w 110"/>
                  <a:gd name="T1" fmla="*/ 0 h 116"/>
                  <a:gd name="T2" fmla="*/ 1 w 110"/>
                  <a:gd name="T3" fmla="*/ 0 h 116"/>
                  <a:gd name="T4" fmla="*/ 1 w 110"/>
                  <a:gd name="T5" fmla="*/ 0 h 116"/>
                  <a:gd name="T6" fmla="*/ 1 w 110"/>
                  <a:gd name="T7" fmla="*/ 0 h 116"/>
                  <a:gd name="T8" fmla="*/ 1 w 110"/>
                  <a:gd name="T9" fmla="*/ 0 h 116"/>
                  <a:gd name="T10" fmla="*/ 1 w 110"/>
                  <a:gd name="T11" fmla="*/ 0 h 116"/>
                  <a:gd name="T12" fmla="*/ 1 w 110"/>
                  <a:gd name="T13" fmla="*/ 0 h 116"/>
                  <a:gd name="T14" fmla="*/ 1 w 110"/>
                  <a:gd name="T15" fmla="*/ 0 h 116"/>
                  <a:gd name="T16" fmla="*/ 1 w 110"/>
                  <a:gd name="T17" fmla="*/ 0 h 116"/>
                  <a:gd name="T18" fmla="*/ 1 w 110"/>
                  <a:gd name="T19" fmla="*/ 0 h 116"/>
                  <a:gd name="T20" fmla="*/ 0 w 110"/>
                  <a:gd name="T21" fmla="*/ 0 h 116"/>
                  <a:gd name="T22" fmla="*/ 1 w 110"/>
                  <a:gd name="T23" fmla="*/ 0 h 116"/>
                  <a:gd name="T24" fmla="*/ 1 w 110"/>
                  <a:gd name="T25" fmla="*/ 0 h 116"/>
                  <a:gd name="T26" fmla="*/ 1 w 110"/>
                  <a:gd name="T27" fmla="*/ 0 h 1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116">
                    <a:moveTo>
                      <a:pt x="25" y="0"/>
                    </a:moveTo>
                    <a:lnTo>
                      <a:pt x="65" y="2"/>
                    </a:lnTo>
                    <a:lnTo>
                      <a:pt x="99" y="15"/>
                    </a:lnTo>
                    <a:lnTo>
                      <a:pt x="110" y="52"/>
                    </a:lnTo>
                    <a:lnTo>
                      <a:pt x="105" y="93"/>
                    </a:lnTo>
                    <a:lnTo>
                      <a:pt x="93" y="116"/>
                    </a:lnTo>
                    <a:lnTo>
                      <a:pt x="78" y="113"/>
                    </a:lnTo>
                    <a:lnTo>
                      <a:pt x="70" y="98"/>
                    </a:lnTo>
                    <a:lnTo>
                      <a:pt x="46" y="84"/>
                    </a:lnTo>
                    <a:lnTo>
                      <a:pt x="10" y="95"/>
                    </a:lnTo>
                    <a:lnTo>
                      <a:pt x="0" y="87"/>
                    </a:lnTo>
                    <a:lnTo>
                      <a:pt x="3" y="39"/>
                    </a:lnTo>
                    <a:lnTo>
                      <a:pt x="17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6" name="Freeform 22"/>
              <p:cNvSpPr>
                <a:spLocks noChangeAspect="1"/>
              </p:cNvSpPr>
              <p:nvPr/>
            </p:nvSpPr>
            <p:spPr bwMode="auto">
              <a:xfrm>
                <a:off x="2968" y="709"/>
                <a:ext cx="687" cy="521"/>
              </a:xfrm>
              <a:custGeom>
                <a:avLst/>
                <a:gdLst>
                  <a:gd name="T0" fmla="*/ 1 w 1359"/>
                  <a:gd name="T1" fmla="*/ 1 h 1011"/>
                  <a:gd name="T2" fmla="*/ 1 w 1359"/>
                  <a:gd name="T3" fmla="*/ 1 h 1011"/>
                  <a:gd name="T4" fmla="*/ 1 w 1359"/>
                  <a:gd name="T5" fmla="*/ 1 h 1011"/>
                  <a:gd name="T6" fmla="*/ 1 w 1359"/>
                  <a:gd name="T7" fmla="*/ 1 h 1011"/>
                  <a:gd name="T8" fmla="*/ 1 w 1359"/>
                  <a:gd name="T9" fmla="*/ 1 h 1011"/>
                  <a:gd name="T10" fmla="*/ 1 w 1359"/>
                  <a:gd name="T11" fmla="*/ 1 h 1011"/>
                  <a:gd name="T12" fmla="*/ 1 w 1359"/>
                  <a:gd name="T13" fmla="*/ 1 h 1011"/>
                  <a:gd name="T14" fmla="*/ 1 w 1359"/>
                  <a:gd name="T15" fmla="*/ 1 h 1011"/>
                  <a:gd name="T16" fmla="*/ 1 w 1359"/>
                  <a:gd name="T17" fmla="*/ 1 h 1011"/>
                  <a:gd name="T18" fmla="*/ 1 w 1359"/>
                  <a:gd name="T19" fmla="*/ 1 h 1011"/>
                  <a:gd name="T20" fmla="*/ 1 w 1359"/>
                  <a:gd name="T21" fmla="*/ 1 h 1011"/>
                  <a:gd name="T22" fmla="*/ 1 w 1359"/>
                  <a:gd name="T23" fmla="*/ 1 h 1011"/>
                  <a:gd name="T24" fmla="*/ 1 w 1359"/>
                  <a:gd name="T25" fmla="*/ 1 h 1011"/>
                  <a:gd name="T26" fmla="*/ 1 w 1359"/>
                  <a:gd name="T27" fmla="*/ 1 h 1011"/>
                  <a:gd name="T28" fmla="*/ 1 w 1359"/>
                  <a:gd name="T29" fmla="*/ 1 h 1011"/>
                  <a:gd name="T30" fmla="*/ 1 w 1359"/>
                  <a:gd name="T31" fmla="*/ 0 h 1011"/>
                  <a:gd name="T32" fmla="*/ 1 w 1359"/>
                  <a:gd name="T33" fmla="*/ 1 h 1011"/>
                  <a:gd name="T34" fmla="*/ 1 w 1359"/>
                  <a:gd name="T35" fmla="*/ 1 h 1011"/>
                  <a:gd name="T36" fmla="*/ 1 w 1359"/>
                  <a:gd name="T37" fmla="*/ 1 h 1011"/>
                  <a:gd name="T38" fmla="*/ 1 w 1359"/>
                  <a:gd name="T39" fmla="*/ 1 h 1011"/>
                  <a:gd name="T40" fmla="*/ 1 w 1359"/>
                  <a:gd name="T41" fmla="*/ 1 h 1011"/>
                  <a:gd name="T42" fmla="*/ 1 w 1359"/>
                  <a:gd name="T43" fmla="*/ 1 h 1011"/>
                  <a:gd name="T44" fmla="*/ 1 w 1359"/>
                  <a:gd name="T45" fmla="*/ 1 h 1011"/>
                  <a:gd name="T46" fmla="*/ 1 w 1359"/>
                  <a:gd name="T47" fmla="*/ 1 h 1011"/>
                  <a:gd name="T48" fmla="*/ 1 w 1359"/>
                  <a:gd name="T49" fmla="*/ 1 h 1011"/>
                  <a:gd name="T50" fmla="*/ 1 w 1359"/>
                  <a:gd name="T51" fmla="*/ 1 h 1011"/>
                  <a:gd name="T52" fmla="*/ 1 w 1359"/>
                  <a:gd name="T53" fmla="*/ 1 h 1011"/>
                  <a:gd name="T54" fmla="*/ 1 w 1359"/>
                  <a:gd name="T55" fmla="*/ 1 h 1011"/>
                  <a:gd name="T56" fmla="*/ 1 w 1359"/>
                  <a:gd name="T57" fmla="*/ 1 h 1011"/>
                  <a:gd name="T58" fmla="*/ 1 w 1359"/>
                  <a:gd name="T59" fmla="*/ 1 h 1011"/>
                  <a:gd name="T60" fmla="*/ 1 w 1359"/>
                  <a:gd name="T61" fmla="*/ 1 h 1011"/>
                  <a:gd name="T62" fmla="*/ 1 w 1359"/>
                  <a:gd name="T63" fmla="*/ 1 h 1011"/>
                  <a:gd name="T64" fmla="*/ 1 w 1359"/>
                  <a:gd name="T65" fmla="*/ 1 h 1011"/>
                  <a:gd name="T66" fmla="*/ 1 w 1359"/>
                  <a:gd name="T67" fmla="*/ 1 h 1011"/>
                  <a:gd name="T68" fmla="*/ 1 w 1359"/>
                  <a:gd name="T69" fmla="*/ 1 h 1011"/>
                  <a:gd name="T70" fmla="*/ 1 w 1359"/>
                  <a:gd name="T71" fmla="*/ 1 h 1011"/>
                  <a:gd name="T72" fmla="*/ 1 w 1359"/>
                  <a:gd name="T73" fmla="*/ 1 h 1011"/>
                  <a:gd name="T74" fmla="*/ 1 w 1359"/>
                  <a:gd name="T75" fmla="*/ 1 h 1011"/>
                  <a:gd name="T76" fmla="*/ 1 w 1359"/>
                  <a:gd name="T77" fmla="*/ 1 h 1011"/>
                  <a:gd name="T78" fmla="*/ 1 w 1359"/>
                  <a:gd name="T79" fmla="*/ 1 h 1011"/>
                  <a:gd name="T80" fmla="*/ 1 w 1359"/>
                  <a:gd name="T81" fmla="*/ 1 h 1011"/>
                  <a:gd name="T82" fmla="*/ 1 w 1359"/>
                  <a:gd name="T83" fmla="*/ 1 h 1011"/>
                  <a:gd name="T84" fmla="*/ 1 w 1359"/>
                  <a:gd name="T85" fmla="*/ 1 h 1011"/>
                  <a:gd name="T86" fmla="*/ 1 w 1359"/>
                  <a:gd name="T87" fmla="*/ 1 h 1011"/>
                  <a:gd name="T88" fmla="*/ 1 w 1359"/>
                  <a:gd name="T89" fmla="*/ 1 h 10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9" h="1011">
                    <a:moveTo>
                      <a:pt x="1257" y="1010"/>
                    </a:moveTo>
                    <a:lnTo>
                      <a:pt x="1223" y="1002"/>
                    </a:lnTo>
                    <a:lnTo>
                      <a:pt x="1184" y="1005"/>
                    </a:lnTo>
                    <a:lnTo>
                      <a:pt x="1140" y="972"/>
                    </a:lnTo>
                    <a:lnTo>
                      <a:pt x="1132" y="961"/>
                    </a:lnTo>
                    <a:lnTo>
                      <a:pt x="1114" y="962"/>
                    </a:lnTo>
                    <a:lnTo>
                      <a:pt x="1047" y="962"/>
                    </a:lnTo>
                    <a:lnTo>
                      <a:pt x="1038" y="957"/>
                    </a:lnTo>
                    <a:lnTo>
                      <a:pt x="1014" y="925"/>
                    </a:lnTo>
                    <a:lnTo>
                      <a:pt x="993" y="879"/>
                    </a:lnTo>
                    <a:lnTo>
                      <a:pt x="936" y="861"/>
                    </a:lnTo>
                    <a:lnTo>
                      <a:pt x="895" y="855"/>
                    </a:lnTo>
                    <a:lnTo>
                      <a:pt x="834" y="829"/>
                    </a:lnTo>
                    <a:lnTo>
                      <a:pt x="821" y="786"/>
                    </a:lnTo>
                    <a:lnTo>
                      <a:pt x="823" y="771"/>
                    </a:lnTo>
                    <a:lnTo>
                      <a:pt x="812" y="737"/>
                    </a:lnTo>
                    <a:lnTo>
                      <a:pt x="831" y="690"/>
                    </a:lnTo>
                    <a:lnTo>
                      <a:pt x="863" y="654"/>
                    </a:lnTo>
                    <a:lnTo>
                      <a:pt x="885" y="613"/>
                    </a:lnTo>
                    <a:lnTo>
                      <a:pt x="850" y="506"/>
                    </a:lnTo>
                    <a:lnTo>
                      <a:pt x="812" y="443"/>
                    </a:lnTo>
                    <a:lnTo>
                      <a:pt x="767" y="426"/>
                    </a:lnTo>
                    <a:lnTo>
                      <a:pt x="717" y="420"/>
                    </a:lnTo>
                    <a:lnTo>
                      <a:pt x="678" y="432"/>
                    </a:lnTo>
                    <a:lnTo>
                      <a:pt x="653" y="420"/>
                    </a:lnTo>
                    <a:lnTo>
                      <a:pt x="655" y="380"/>
                    </a:lnTo>
                    <a:lnTo>
                      <a:pt x="632" y="353"/>
                    </a:lnTo>
                    <a:lnTo>
                      <a:pt x="624" y="349"/>
                    </a:lnTo>
                    <a:lnTo>
                      <a:pt x="579" y="369"/>
                    </a:lnTo>
                    <a:lnTo>
                      <a:pt x="573" y="371"/>
                    </a:lnTo>
                    <a:lnTo>
                      <a:pt x="540" y="350"/>
                    </a:lnTo>
                    <a:lnTo>
                      <a:pt x="526" y="312"/>
                    </a:lnTo>
                    <a:lnTo>
                      <a:pt x="497" y="302"/>
                    </a:lnTo>
                    <a:lnTo>
                      <a:pt x="463" y="330"/>
                    </a:lnTo>
                    <a:lnTo>
                      <a:pt x="446" y="358"/>
                    </a:lnTo>
                    <a:lnTo>
                      <a:pt x="376" y="373"/>
                    </a:lnTo>
                    <a:lnTo>
                      <a:pt x="330" y="372"/>
                    </a:lnTo>
                    <a:lnTo>
                      <a:pt x="287" y="360"/>
                    </a:lnTo>
                    <a:lnTo>
                      <a:pt x="232" y="370"/>
                    </a:lnTo>
                    <a:lnTo>
                      <a:pt x="191" y="364"/>
                    </a:lnTo>
                    <a:lnTo>
                      <a:pt x="76" y="293"/>
                    </a:lnTo>
                    <a:lnTo>
                      <a:pt x="34" y="258"/>
                    </a:lnTo>
                    <a:lnTo>
                      <a:pt x="4" y="230"/>
                    </a:lnTo>
                    <a:lnTo>
                      <a:pt x="0" y="191"/>
                    </a:lnTo>
                    <a:lnTo>
                      <a:pt x="39" y="131"/>
                    </a:lnTo>
                    <a:lnTo>
                      <a:pt x="65" y="66"/>
                    </a:lnTo>
                    <a:lnTo>
                      <a:pt x="110" y="4"/>
                    </a:lnTo>
                    <a:lnTo>
                      <a:pt x="149" y="0"/>
                    </a:lnTo>
                    <a:lnTo>
                      <a:pt x="162" y="21"/>
                    </a:lnTo>
                    <a:lnTo>
                      <a:pt x="162" y="42"/>
                    </a:lnTo>
                    <a:lnTo>
                      <a:pt x="142" y="81"/>
                    </a:lnTo>
                    <a:lnTo>
                      <a:pt x="113" y="116"/>
                    </a:lnTo>
                    <a:lnTo>
                      <a:pt x="116" y="128"/>
                    </a:lnTo>
                    <a:lnTo>
                      <a:pt x="139" y="160"/>
                    </a:lnTo>
                    <a:lnTo>
                      <a:pt x="140" y="202"/>
                    </a:lnTo>
                    <a:lnTo>
                      <a:pt x="152" y="284"/>
                    </a:lnTo>
                    <a:lnTo>
                      <a:pt x="189" y="320"/>
                    </a:lnTo>
                    <a:lnTo>
                      <a:pt x="207" y="286"/>
                    </a:lnTo>
                    <a:lnTo>
                      <a:pt x="215" y="230"/>
                    </a:lnTo>
                    <a:lnTo>
                      <a:pt x="202" y="188"/>
                    </a:lnTo>
                    <a:lnTo>
                      <a:pt x="192" y="138"/>
                    </a:lnTo>
                    <a:lnTo>
                      <a:pt x="186" y="101"/>
                    </a:lnTo>
                    <a:lnTo>
                      <a:pt x="200" y="56"/>
                    </a:lnTo>
                    <a:lnTo>
                      <a:pt x="205" y="42"/>
                    </a:lnTo>
                    <a:lnTo>
                      <a:pt x="293" y="2"/>
                    </a:lnTo>
                    <a:lnTo>
                      <a:pt x="301" y="7"/>
                    </a:lnTo>
                    <a:lnTo>
                      <a:pt x="330" y="76"/>
                    </a:lnTo>
                    <a:lnTo>
                      <a:pt x="329" y="117"/>
                    </a:lnTo>
                    <a:lnTo>
                      <a:pt x="357" y="141"/>
                    </a:lnTo>
                    <a:lnTo>
                      <a:pt x="397" y="147"/>
                    </a:lnTo>
                    <a:lnTo>
                      <a:pt x="446" y="153"/>
                    </a:lnTo>
                    <a:lnTo>
                      <a:pt x="487" y="120"/>
                    </a:lnTo>
                    <a:lnTo>
                      <a:pt x="533" y="101"/>
                    </a:lnTo>
                    <a:lnTo>
                      <a:pt x="563" y="110"/>
                    </a:lnTo>
                    <a:lnTo>
                      <a:pt x="587" y="143"/>
                    </a:lnTo>
                    <a:lnTo>
                      <a:pt x="621" y="173"/>
                    </a:lnTo>
                    <a:lnTo>
                      <a:pt x="695" y="150"/>
                    </a:lnTo>
                    <a:lnTo>
                      <a:pt x="721" y="157"/>
                    </a:lnTo>
                    <a:lnTo>
                      <a:pt x="746" y="168"/>
                    </a:lnTo>
                    <a:lnTo>
                      <a:pt x="767" y="199"/>
                    </a:lnTo>
                    <a:lnTo>
                      <a:pt x="802" y="223"/>
                    </a:lnTo>
                    <a:lnTo>
                      <a:pt x="823" y="230"/>
                    </a:lnTo>
                    <a:lnTo>
                      <a:pt x="856" y="211"/>
                    </a:lnTo>
                    <a:lnTo>
                      <a:pt x="881" y="218"/>
                    </a:lnTo>
                    <a:lnTo>
                      <a:pt x="902" y="252"/>
                    </a:lnTo>
                    <a:lnTo>
                      <a:pt x="895" y="294"/>
                    </a:lnTo>
                    <a:lnTo>
                      <a:pt x="965" y="351"/>
                    </a:lnTo>
                    <a:lnTo>
                      <a:pt x="997" y="387"/>
                    </a:lnTo>
                    <a:lnTo>
                      <a:pt x="1039" y="414"/>
                    </a:lnTo>
                    <a:lnTo>
                      <a:pt x="1168" y="388"/>
                    </a:lnTo>
                    <a:lnTo>
                      <a:pt x="1212" y="400"/>
                    </a:lnTo>
                    <a:lnTo>
                      <a:pt x="1218" y="406"/>
                    </a:lnTo>
                    <a:lnTo>
                      <a:pt x="1223" y="418"/>
                    </a:lnTo>
                    <a:lnTo>
                      <a:pt x="1299" y="408"/>
                    </a:lnTo>
                    <a:lnTo>
                      <a:pt x="1334" y="417"/>
                    </a:lnTo>
                    <a:lnTo>
                      <a:pt x="1358" y="469"/>
                    </a:lnTo>
                    <a:lnTo>
                      <a:pt x="1353" y="477"/>
                    </a:lnTo>
                    <a:lnTo>
                      <a:pt x="1330" y="510"/>
                    </a:lnTo>
                    <a:lnTo>
                      <a:pt x="1359" y="555"/>
                    </a:lnTo>
                    <a:lnTo>
                      <a:pt x="1356" y="563"/>
                    </a:lnTo>
                    <a:lnTo>
                      <a:pt x="1319" y="574"/>
                    </a:lnTo>
                    <a:lnTo>
                      <a:pt x="1308" y="589"/>
                    </a:lnTo>
                    <a:lnTo>
                      <a:pt x="1320" y="626"/>
                    </a:lnTo>
                    <a:lnTo>
                      <a:pt x="1316" y="633"/>
                    </a:lnTo>
                    <a:lnTo>
                      <a:pt x="1292" y="641"/>
                    </a:lnTo>
                    <a:lnTo>
                      <a:pt x="1264" y="630"/>
                    </a:lnTo>
                    <a:lnTo>
                      <a:pt x="1246" y="615"/>
                    </a:lnTo>
                    <a:lnTo>
                      <a:pt x="1206" y="588"/>
                    </a:lnTo>
                    <a:lnTo>
                      <a:pt x="1117" y="563"/>
                    </a:lnTo>
                    <a:lnTo>
                      <a:pt x="1094" y="569"/>
                    </a:lnTo>
                    <a:lnTo>
                      <a:pt x="1090" y="577"/>
                    </a:lnTo>
                    <a:lnTo>
                      <a:pt x="1091" y="604"/>
                    </a:lnTo>
                    <a:lnTo>
                      <a:pt x="1137" y="642"/>
                    </a:lnTo>
                    <a:lnTo>
                      <a:pt x="1172" y="671"/>
                    </a:lnTo>
                    <a:lnTo>
                      <a:pt x="1220" y="696"/>
                    </a:lnTo>
                    <a:lnTo>
                      <a:pt x="1264" y="716"/>
                    </a:lnTo>
                    <a:lnTo>
                      <a:pt x="1272" y="721"/>
                    </a:lnTo>
                    <a:lnTo>
                      <a:pt x="1308" y="754"/>
                    </a:lnTo>
                    <a:lnTo>
                      <a:pt x="1318" y="786"/>
                    </a:lnTo>
                    <a:lnTo>
                      <a:pt x="1319" y="825"/>
                    </a:lnTo>
                    <a:lnTo>
                      <a:pt x="1348" y="856"/>
                    </a:lnTo>
                    <a:lnTo>
                      <a:pt x="1341" y="897"/>
                    </a:lnTo>
                    <a:lnTo>
                      <a:pt x="1334" y="898"/>
                    </a:lnTo>
                    <a:lnTo>
                      <a:pt x="1279" y="884"/>
                    </a:lnTo>
                    <a:lnTo>
                      <a:pt x="1210" y="858"/>
                    </a:lnTo>
                    <a:lnTo>
                      <a:pt x="1140" y="868"/>
                    </a:lnTo>
                    <a:lnTo>
                      <a:pt x="1135" y="875"/>
                    </a:lnTo>
                    <a:lnTo>
                      <a:pt x="1168" y="889"/>
                    </a:lnTo>
                    <a:lnTo>
                      <a:pt x="1214" y="910"/>
                    </a:lnTo>
                    <a:lnTo>
                      <a:pt x="1323" y="963"/>
                    </a:lnTo>
                    <a:lnTo>
                      <a:pt x="1343" y="990"/>
                    </a:lnTo>
                    <a:lnTo>
                      <a:pt x="1337" y="1005"/>
                    </a:lnTo>
                    <a:lnTo>
                      <a:pt x="1318" y="1011"/>
                    </a:lnTo>
                    <a:lnTo>
                      <a:pt x="1289" y="1006"/>
                    </a:lnTo>
                    <a:lnTo>
                      <a:pt x="1257" y="10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7" name="Freeform 23"/>
              <p:cNvSpPr>
                <a:spLocks noChangeAspect="1"/>
              </p:cNvSpPr>
              <p:nvPr/>
            </p:nvSpPr>
            <p:spPr bwMode="auto">
              <a:xfrm>
                <a:off x="3064" y="1161"/>
                <a:ext cx="130" cy="138"/>
              </a:xfrm>
              <a:custGeom>
                <a:avLst/>
                <a:gdLst>
                  <a:gd name="T0" fmla="*/ 1 w 255"/>
                  <a:gd name="T1" fmla="*/ 0 h 273"/>
                  <a:gd name="T2" fmla="*/ 1 w 255"/>
                  <a:gd name="T3" fmla="*/ 1 h 273"/>
                  <a:gd name="T4" fmla="*/ 1 w 255"/>
                  <a:gd name="T5" fmla="*/ 1 h 273"/>
                  <a:gd name="T6" fmla="*/ 1 w 255"/>
                  <a:gd name="T7" fmla="*/ 1 h 273"/>
                  <a:gd name="T8" fmla="*/ 1 w 255"/>
                  <a:gd name="T9" fmla="*/ 1 h 273"/>
                  <a:gd name="T10" fmla="*/ 1 w 255"/>
                  <a:gd name="T11" fmla="*/ 1 h 273"/>
                  <a:gd name="T12" fmla="*/ 1 w 255"/>
                  <a:gd name="T13" fmla="*/ 1 h 273"/>
                  <a:gd name="T14" fmla="*/ 1 w 255"/>
                  <a:gd name="T15" fmla="*/ 1 h 273"/>
                  <a:gd name="T16" fmla="*/ 1 w 255"/>
                  <a:gd name="T17" fmla="*/ 1 h 273"/>
                  <a:gd name="T18" fmla="*/ 1 w 255"/>
                  <a:gd name="T19" fmla="*/ 1 h 273"/>
                  <a:gd name="T20" fmla="*/ 1 w 255"/>
                  <a:gd name="T21" fmla="*/ 1 h 273"/>
                  <a:gd name="T22" fmla="*/ 1 w 255"/>
                  <a:gd name="T23" fmla="*/ 1 h 273"/>
                  <a:gd name="T24" fmla="*/ 1 w 255"/>
                  <a:gd name="T25" fmla="*/ 1 h 273"/>
                  <a:gd name="T26" fmla="*/ 1 w 255"/>
                  <a:gd name="T27" fmla="*/ 1 h 273"/>
                  <a:gd name="T28" fmla="*/ 1 w 255"/>
                  <a:gd name="T29" fmla="*/ 1 h 273"/>
                  <a:gd name="T30" fmla="*/ 1 w 255"/>
                  <a:gd name="T31" fmla="*/ 1 h 273"/>
                  <a:gd name="T32" fmla="*/ 1 w 255"/>
                  <a:gd name="T33" fmla="*/ 1 h 273"/>
                  <a:gd name="T34" fmla="*/ 1 w 255"/>
                  <a:gd name="T35" fmla="*/ 1 h 273"/>
                  <a:gd name="T36" fmla="*/ 1 w 255"/>
                  <a:gd name="T37" fmla="*/ 1 h 273"/>
                  <a:gd name="T38" fmla="*/ 0 w 255"/>
                  <a:gd name="T39" fmla="*/ 1 h 273"/>
                  <a:gd name="T40" fmla="*/ 1 w 255"/>
                  <a:gd name="T41" fmla="*/ 1 h 273"/>
                  <a:gd name="T42" fmla="*/ 1 w 255"/>
                  <a:gd name="T43" fmla="*/ 1 h 273"/>
                  <a:gd name="T44" fmla="*/ 1 w 255"/>
                  <a:gd name="T45" fmla="*/ 1 h 273"/>
                  <a:gd name="T46" fmla="*/ 1 w 255"/>
                  <a:gd name="T47" fmla="*/ 1 h 273"/>
                  <a:gd name="T48" fmla="*/ 1 w 255"/>
                  <a:gd name="T49" fmla="*/ 1 h 273"/>
                  <a:gd name="T50" fmla="*/ 1 w 255"/>
                  <a:gd name="T51" fmla="*/ 0 h 2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5" h="273">
                    <a:moveTo>
                      <a:pt x="46" y="0"/>
                    </a:moveTo>
                    <a:lnTo>
                      <a:pt x="87" y="31"/>
                    </a:lnTo>
                    <a:lnTo>
                      <a:pt x="118" y="26"/>
                    </a:lnTo>
                    <a:lnTo>
                      <a:pt x="143" y="55"/>
                    </a:lnTo>
                    <a:lnTo>
                      <a:pt x="182" y="58"/>
                    </a:lnTo>
                    <a:lnTo>
                      <a:pt x="198" y="66"/>
                    </a:lnTo>
                    <a:lnTo>
                      <a:pt x="241" y="97"/>
                    </a:lnTo>
                    <a:lnTo>
                      <a:pt x="255" y="144"/>
                    </a:lnTo>
                    <a:lnTo>
                      <a:pt x="249" y="159"/>
                    </a:lnTo>
                    <a:lnTo>
                      <a:pt x="207" y="180"/>
                    </a:lnTo>
                    <a:lnTo>
                      <a:pt x="166" y="170"/>
                    </a:lnTo>
                    <a:lnTo>
                      <a:pt x="128" y="182"/>
                    </a:lnTo>
                    <a:lnTo>
                      <a:pt x="128" y="191"/>
                    </a:lnTo>
                    <a:lnTo>
                      <a:pt x="126" y="231"/>
                    </a:lnTo>
                    <a:lnTo>
                      <a:pt x="127" y="245"/>
                    </a:lnTo>
                    <a:lnTo>
                      <a:pt x="107" y="263"/>
                    </a:lnTo>
                    <a:lnTo>
                      <a:pt x="72" y="273"/>
                    </a:lnTo>
                    <a:lnTo>
                      <a:pt x="60" y="270"/>
                    </a:lnTo>
                    <a:lnTo>
                      <a:pt x="27" y="227"/>
                    </a:lnTo>
                    <a:lnTo>
                      <a:pt x="0" y="222"/>
                    </a:lnTo>
                    <a:lnTo>
                      <a:pt x="11" y="178"/>
                    </a:lnTo>
                    <a:lnTo>
                      <a:pt x="7" y="136"/>
                    </a:lnTo>
                    <a:lnTo>
                      <a:pt x="9" y="88"/>
                    </a:lnTo>
                    <a:lnTo>
                      <a:pt x="10" y="31"/>
                    </a:lnTo>
                    <a:lnTo>
                      <a:pt x="19" y="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8" name="Freeform 24"/>
              <p:cNvSpPr>
                <a:spLocks noChangeAspect="1"/>
              </p:cNvSpPr>
              <p:nvPr/>
            </p:nvSpPr>
            <p:spPr bwMode="auto">
              <a:xfrm>
                <a:off x="4218" y="1601"/>
                <a:ext cx="261" cy="246"/>
              </a:xfrm>
              <a:custGeom>
                <a:avLst/>
                <a:gdLst>
                  <a:gd name="T0" fmla="*/ 1 w 517"/>
                  <a:gd name="T1" fmla="*/ 1 h 476"/>
                  <a:gd name="T2" fmla="*/ 1 w 517"/>
                  <a:gd name="T3" fmla="*/ 1 h 476"/>
                  <a:gd name="T4" fmla="*/ 1 w 517"/>
                  <a:gd name="T5" fmla="*/ 1 h 476"/>
                  <a:gd name="T6" fmla="*/ 1 w 517"/>
                  <a:gd name="T7" fmla="*/ 1 h 476"/>
                  <a:gd name="T8" fmla="*/ 1 w 517"/>
                  <a:gd name="T9" fmla="*/ 1 h 476"/>
                  <a:gd name="T10" fmla="*/ 1 w 517"/>
                  <a:gd name="T11" fmla="*/ 1 h 476"/>
                  <a:gd name="T12" fmla="*/ 1 w 517"/>
                  <a:gd name="T13" fmla="*/ 1 h 476"/>
                  <a:gd name="T14" fmla="*/ 1 w 517"/>
                  <a:gd name="T15" fmla="*/ 1 h 476"/>
                  <a:gd name="T16" fmla="*/ 1 w 517"/>
                  <a:gd name="T17" fmla="*/ 1 h 476"/>
                  <a:gd name="T18" fmla="*/ 1 w 517"/>
                  <a:gd name="T19" fmla="*/ 1 h 476"/>
                  <a:gd name="T20" fmla="*/ 1 w 517"/>
                  <a:gd name="T21" fmla="*/ 1 h 476"/>
                  <a:gd name="T22" fmla="*/ 1 w 517"/>
                  <a:gd name="T23" fmla="*/ 1 h 476"/>
                  <a:gd name="T24" fmla="*/ 1 w 517"/>
                  <a:gd name="T25" fmla="*/ 1 h 476"/>
                  <a:gd name="T26" fmla="*/ 1 w 517"/>
                  <a:gd name="T27" fmla="*/ 1 h 476"/>
                  <a:gd name="T28" fmla="*/ 1 w 517"/>
                  <a:gd name="T29" fmla="*/ 1 h 476"/>
                  <a:gd name="T30" fmla="*/ 1 w 517"/>
                  <a:gd name="T31" fmla="*/ 1 h 476"/>
                  <a:gd name="T32" fmla="*/ 1 w 517"/>
                  <a:gd name="T33" fmla="*/ 1 h 476"/>
                  <a:gd name="T34" fmla="*/ 1 w 517"/>
                  <a:gd name="T35" fmla="*/ 1 h 476"/>
                  <a:gd name="T36" fmla="*/ 1 w 517"/>
                  <a:gd name="T37" fmla="*/ 1 h 476"/>
                  <a:gd name="T38" fmla="*/ 1 w 517"/>
                  <a:gd name="T39" fmla="*/ 1 h 476"/>
                  <a:gd name="T40" fmla="*/ 1 w 517"/>
                  <a:gd name="T41" fmla="*/ 1 h 476"/>
                  <a:gd name="T42" fmla="*/ 1 w 517"/>
                  <a:gd name="T43" fmla="*/ 1 h 476"/>
                  <a:gd name="T44" fmla="*/ 1 w 517"/>
                  <a:gd name="T45" fmla="*/ 1 h 476"/>
                  <a:gd name="T46" fmla="*/ 1 w 517"/>
                  <a:gd name="T47" fmla="*/ 1 h 476"/>
                  <a:gd name="T48" fmla="*/ 1 w 517"/>
                  <a:gd name="T49" fmla="*/ 1 h 476"/>
                  <a:gd name="T50" fmla="*/ 1 w 517"/>
                  <a:gd name="T51" fmla="*/ 1 h 476"/>
                  <a:gd name="T52" fmla="*/ 1 w 517"/>
                  <a:gd name="T53" fmla="*/ 1 h 476"/>
                  <a:gd name="T54" fmla="*/ 1 w 517"/>
                  <a:gd name="T55" fmla="*/ 1 h 476"/>
                  <a:gd name="T56" fmla="*/ 1 w 517"/>
                  <a:gd name="T57" fmla="*/ 1 h 476"/>
                  <a:gd name="T58" fmla="*/ 1 w 517"/>
                  <a:gd name="T59" fmla="*/ 1 h 476"/>
                  <a:gd name="T60" fmla="*/ 1 w 517"/>
                  <a:gd name="T61" fmla="*/ 1 h 476"/>
                  <a:gd name="T62" fmla="*/ 1 w 517"/>
                  <a:gd name="T63" fmla="*/ 1 h 476"/>
                  <a:gd name="T64" fmla="*/ 1 w 517"/>
                  <a:gd name="T65" fmla="*/ 1 h 476"/>
                  <a:gd name="T66" fmla="*/ 1 w 517"/>
                  <a:gd name="T67" fmla="*/ 1 h 4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7" h="476">
                    <a:moveTo>
                      <a:pt x="36" y="263"/>
                    </a:moveTo>
                    <a:lnTo>
                      <a:pt x="43" y="303"/>
                    </a:lnTo>
                    <a:lnTo>
                      <a:pt x="42" y="357"/>
                    </a:lnTo>
                    <a:lnTo>
                      <a:pt x="52" y="378"/>
                    </a:lnTo>
                    <a:lnTo>
                      <a:pt x="42" y="420"/>
                    </a:lnTo>
                    <a:lnTo>
                      <a:pt x="53" y="437"/>
                    </a:lnTo>
                    <a:lnTo>
                      <a:pt x="64" y="476"/>
                    </a:lnTo>
                    <a:lnTo>
                      <a:pt x="91" y="476"/>
                    </a:lnTo>
                    <a:lnTo>
                      <a:pt x="111" y="455"/>
                    </a:lnTo>
                    <a:lnTo>
                      <a:pt x="139" y="417"/>
                    </a:lnTo>
                    <a:lnTo>
                      <a:pt x="174" y="400"/>
                    </a:lnTo>
                    <a:lnTo>
                      <a:pt x="207" y="401"/>
                    </a:lnTo>
                    <a:lnTo>
                      <a:pt x="241" y="369"/>
                    </a:lnTo>
                    <a:lnTo>
                      <a:pt x="282" y="355"/>
                    </a:lnTo>
                    <a:lnTo>
                      <a:pt x="299" y="361"/>
                    </a:lnTo>
                    <a:lnTo>
                      <a:pt x="316" y="392"/>
                    </a:lnTo>
                    <a:lnTo>
                      <a:pt x="311" y="401"/>
                    </a:lnTo>
                    <a:lnTo>
                      <a:pt x="314" y="418"/>
                    </a:lnTo>
                    <a:lnTo>
                      <a:pt x="329" y="412"/>
                    </a:lnTo>
                    <a:lnTo>
                      <a:pt x="336" y="399"/>
                    </a:lnTo>
                    <a:lnTo>
                      <a:pt x="339" y="364"/>
                    </a:lnTo>
                    <a:lnTo>
                      <a:pt x="350" y="321"/>
                    </a:lnTo>
                    <a:lnTo>
                      <a:pt x="367" y="309"/>
                    </a:lnTo>
                    <a:lnTo>
                      <a:pt x="398" y="324"/>
                    </a:lnTo>
                    <a:lnTo>
                      <a:pt x="413" y="349"/>
                    </a:lnTo>
                    <a:lnTo>
                      <a:pt x="429" y="382"/>
                    </a:lnTo>
                    <a:lnTo>
                      <a:pt x="436" y="380"/>
                    </a:lnTo>
                    <a:lnTo>
                      <a:pt x="456" y="367"/>
                    </a:lnTo>
                    <a:lnTo>
                      <a:pt x="468" y="378"/>
                    </a:lnTo>
                    <a:lnTo>
                      <a:pt x="501" y="400"/>
                    </a:lnTo>
                    <a:lnTo>
                      <a:pt x="517" y="369"/>
                    </a:lnTo>
                    <a:lnTo>
                      <a:pt x="507" y="320"/>
                    </a:lnTo>
                    <a:lnTo>
                      <a:pt x="483" y="280"/>
                    </a:lnTo>
                    <a:lnTo>
                      <a:pt x="467" y="272"/>
                    </a:lnTo>
                    <a:lnTo>
                      <a:pt x="418" y="286"/>
                    </a:lnTo>
                    <a:lnTo>
                      <a:pt x="406" y="285"/>
                    </a:lnTo>
                    <a:lnTo>
                      <a:pt x="398" y="263"/>
                    </a:lnTo>
                    <a:lnTo>
                      <a:pt x="405" y="249"/>
                    </a:lnTo>
                    <a:lnTo>
                      <a:pt x="406" y="238"/>
                    </a:lnTo>
                    <a:lnTo>
                      <a:pt x="397" y="221"/>
                    </a:lnTo>
                    <a:lnTo>
                      <a:pt x="365" y="217"/>
                    </a:lnTo>
                    <a:lnTo>
                      <a:pt x="332" y="201"/>
                    </a:lnTo>
                    <a:lnTo>
                      <a:pt x="310" y="174"/>
                    </a:lnTo>
                    <a:lnTo>
                      <a:pt x="297" y="131"/>
                    </a:lnTo>
                    <a:lnTo>
                      <a:pt x="287" y="123"/>
                    </a:lnTo>
                    <a:lnTo>
                      <a:pt x="271" y="128"/>
                    </a:lnTo>
                    <a:lnTo>
                      <a:pt x="260" y="142"/>
                    </a:lnTo>
                    <a:lnTo>
                      <a:pt x="248" y="182"/>
                    </a:lnTo>
                    <a:lnTo>
                      <a:pt x="228" y="203"/>
                    </a:lnTo>
                    <a:lnTo>
                      <a:pt x="183" y="195"/>
                    </a:lnTo>
                    <a:lnTo>
                      <a:pt x="170" y="164"/>
                    </a:lnTo>
                    <a:lnTo>
                      <a:pt x="175" y="137"/>
                    </a:lnTo>
                    <a:lnTo>
                      <a:pt x="159" y="127"/>
                    </a:lnTo>
                    <a:lnTo>
                      <a:pt x="124" y="139"/>
                    </a:lnTo>
                    <a:lnTo>
                      <a:pt x="108" y="181"/>
                    </a:lnTo>
                    <a:lnTo>
                      <a:pt x="103" y="201"/>
                    </a:lnTo>
                    <a:lnTo>
                      <a:pt x="90" y="202"/>
                    </a:lnTo>
                    <a:lnTo>
                      <a:pt x="78" y="185"/>
                    </a:lnTo>
                    <a:lnTo>
                      <a:pt x="72" y="143"/>
                    </a:lnTo>
                    <a:lnTo>
                      <a:pt x="66" y="104"/>
                    </a:lnTo>
                    <a:lnTo>
                      <a:pt x="63" y="52"/>
                    </a:lnTo>
                    <a:lnTo>
                      <a:pt x="55" y="6"/>
                    </a:lnTo>
                    <a:lnTo>
                      <a:pt x="39" y="0"/>
                    </a:lnTo>
                    <a:lnTo>
                      <a:pt x="14" y="12"/>
                    </a:lnTo>
                    <a:lnTo>
                      <a:pt x="0" y="66"/>
                    </a:lnTo>
                    <a:lnTo>
                      <a:pt x="1" y="128"/>
                    </a:lnTo>
                    <a:lnTo>
                      <a:pt x="33" y="184"/>
                    </a:lnTo>
                    <a:lnTo>
                      <a:pt x="23" y="234"/>
                    </a:lnTo>
                    <a:lnTo>
                      <a:pt x="36" y="26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29" name="Freeform 25"/>
              <p:cNvSpPr>
                <a:spLocks noChangeAspect="1"/>
              </p:cNvSpPr>
              <p:nvPr/>
            </p:nvSpPr>
            <p:spPr bwMode="auto">
              <a:xfrm>
                <a:off x="3990" y="1801"/>
                <a:ext cx="107" cy="42"/>
              </a:xfrm>
              <a:custGeom>
                <a:avLst/>
                <a:gdLst>
                  <a:gd name="T0" fmla="*/ 1 w 214"/>
                  <a:gd name="T1" fmla="*/ 1 h 77"/>
                  <a:gd name="T2" fmla="*/ 1 w 214"/>
                  <a:gd name="T3" fmla="*/ 1 h 77"/>
                  <a:gd name="T4" fmla="*/ 1 w 214"/>
                  <a:gd name="T5" fmla="*/ 0 h 77"/>
                  <a:gd name="T6" fmla="*/ 1 w 214"/>
                  <a:gd name="T7" fmla="*/ 1 h 77"/>
                  <a:gd name="T8" fmla="*/ 1 w 214"/>
                  <a:gd name="T9" fmla="*/ 1 h 77"/>
                  <a:gd name="T10" fmla="*/ 1 w 214"/>
                  <a:gd name="T11" fmla="*/ 1 h 77"/>
                  <a:gd name="T12" fmla="*/ 1 w 214"/>
                  <a:gd name="T13" fmla="*/ 1 h 77"/>
                  <a:gd name="T14" fmla="*/ 1 w 214"/>
                  <a:gd name="T15" fmla="*/ 1 h 77"/>
                  <a:gd name="T16" fmla="*/ 1 w 214"/>
                  <a:gd name="T17" fmla="*/ 1 h 77"/>
                  <a:gd name="T18" fmla="*/ 1 w 214"/>
                  <a:gd name="T19" fmla="*/ 1 h 77"/>
                  <a:gd name="T20" fmla="*/ 0 w 214"/>
                  <a:gd name="T21" fmla="*/ 1 h 77"/>
                  <a:gd name="T22" fmla="*/ 1 w 214"/>
                  <a:gd name="T23" fmla="*/ 1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4" h="77">
                    <a:moveTo>
                      <a:pt x="6" y="24"/>
                    </a:moveTo>
                    <a:lnTo>
                      <a:pt x="83" y="1"/>
                    </a:lnTo>
                    <a:lnTo>
                      <a:pt x="122" y="0"/>
                    </a:lnTo>
                    <a:lnTo>
                      <a:pt x="179" y="14"/>
                    </a:lnTo>
                    <a:lnTo>
                      <a:pt x="214" y="50"/>
                    </a:lnTo>
                    <a:lnTo>
                      <a:pt x="210" y="58"/>
                    </a:lnTo>
                    <a:lnTo>
                      <a:pt x="169" y="70"/>
                    </a:lnTo>
                    <a:lnTo>
                      <a:pt x="125" y="77"/>
                    </a:lnTo>
                    <a:lnTo>
                      <a:pt x="29" y="72"/>
                    </a:lnTo>
                    <a:lnTo>
                      <a:pt x="20" y="68"/>
                    </a:lnTo>
                    <a:lnTo>
                      <a:pt x="0" y="43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0" name="Freeform 26"/>
              <p:cNvSpPr>
                <a:spLocks noChangeAspect="1"/>
              </p:cNvSpPr>
              <p:nvPr/>
            </p:nvSpPr>
            <p:spPr bwMode="auto">
              <a:xfrm>
                <a:off x="4072" y="1952"/>
                <a:ext cx="96" cy="46"/>
              </a:xfrm>
              <a:custGeom>
                <a:avLst/>
                <a:gdLst>
                  <a:gd name="T0" fmla="*/ 1 w 187"/>
                  <a:gd name="T1" fmla="*/ 1 h 90"/>
                  <a:gd name="T2" fmla="*/ 1 w 187"/>
                  <a:gd name="T3" fmla="*/ 1 h 90"/>
                  <a:gd name="T4" fmla="*/ 1 w 187"/>
                  <a:gd name="T5" fmla="*/ 1 h 90"/>
                  <a:gd name="T6" fmla="*/ 1 w 187"/>
                  <a:gd name="T7" fmla="*/ 1 h 90"/>
                  <a:gd name="T8" fmla="*/ 1 w 187"/>
                  <a:gd name="T9" fmla="*/ 0 h 90"/>
                  <a:gd name="T10" fmla="*/ 1 w 187"/>
                  <a:gd name="T11" fmla="*/ 1 h 90"/>
                  <a:gd name="T12" fmla="*/ 1 w 187"/>
                  <a:gd name="T13" fmla="*/ 1 h 90"/>
                  <a:gd name="T14" fmla="*/ 1 w 187"/>
                  <a:gd name="T15" fmla="*/ 1 h 90"/>
                  <a:gd name="T16" fmla="*/ 1 w 187"/>
                  <a:gd name="T17" fmla="*/ 1 h 90"/>
                  <a:gd name="T18" fmla="*/ 1 w 187"/>
                  <a:gd name="T19" fmla="*/ 1 h 90"/>
                  <a:gd name="T20" fmla="*/ 1 w 187"/>
                  <a:gd name="T21" fmla="*/ 1 h 90"/>
                  <a:gd name="T22" fmla="*/ 1 w 187"/>
                  <a:gd name="T23" fmla="*/ 1 h 90"/>
                  <a:gd name="T24" fmla="*/ 0 w 187"/>
                  <a:gd name="T25" fmla="*/ 1 h 90"/>
                  <a:gd name="T26" fmla="*/ 1 w 187"/>
                  <a:gd name="T27" fmla="*/ 1 h 90"/>
                  <a:gd name="T28" fmla="*/ 1 w 187"/>
                  <a:gd name="T29" fmla="*/ 1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7" h="90">
                    <a:moveTo>
                      <a:pt x="32" y="31"/>
                    </a:moveTo>
                    <a:lnTo>
                      <a:pt x="74" y="46"/>
                    </a:lnTo>
                    <a:lnTo>
                      <a:pt x="103" y="36"/>
                    </a:lnTo>
                    <a:lnTo>
                      <a:pt x="133" y="7"/>
                    </a:lnTo>
                    <a:lnTo>
                      <a:pt x="158" y="0"/>
                    </a:lnTo>
                    <a:lnTo>
                      <a:pt x="185" y="3"/>
                    </a:lnTo>
                    <a:lnTo>
                      <a:pt x="187" y="10"/>
                    </a:lnTo>
                    <a:lnTo>
                      <a:pt x="178" y="44"/>
                    </a:lnTo>
                    <a:lnTo>
                      <a:pt x="159" y="64"/>
                    </a:lnTo>
                    <a:lnTo>
                      <a:pt x="103" y="90"/>
                    </a:lnTo>
                    <a:lnTo>
                      <a:pt x="63" y="88"/>
                    </a:lnTo>
                    <a:lnTo>
                      <a:pt x="12" y="72"/>
                    </a:lnTo>
                    <a:lnTo>
                      <a:pt x="0" y="54"/>
                    </a:lnTo>
                    <a:lnTo>
                      <a:pt x="4" y="48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1" name="Freeform 27"/>
              <p:cNvSpPr>
                <a:spLocks noChangeAspect="1"/>
              </p:cNvSpPr>
              <p:nvPr/>
            </p:nvSpPr>
            <p:spPr bwMode="auto">
              <a:xfrm>
                <a:off x="4196" y="1920"/>
                <a:ext cx="51" cy="70"/>
              </a:xfrm>
              <a:custGeom>
                <a:avLst/>
                <a:gdLst>
                  <a:gd name="T0" fmla="*/ 0 w 103"/>
                  <a:gd name="T1" fmla="*/ 0 h 138"/>
                  <a:gd name="T2" fmla="*/ 0 w 103"/>
                  <a:gd name="T3" fmla="*/ 1 h 138"/>
                  <a:gd name="T4" fmla="*/ 0 w 103"/>
                  <a:gd name="T5" fmla="*/ 1 h 138"/>
                  <a:gd name="T6" fmla="*/ 0 w 103"/>
                  <a:gd name="T7" fmla="*/ 1 h 138"/>
                  <a:gd name="T8" fmla="*/ 0 w 103"/>
                  <a:gd name="T9" fmla="*/ 1 h 138"/>
                  <a:gd name="T10" fmla="*/ 0 w 103"/>
                  <a:gd name="T11" fmla="*/ 1 h 138"/>
                  <a:gd name="T12" fmla="*/ 0 w 103"/>
                  <a:gd name="T13" fmla="*/ 1 h 138"/>
                  <a:gd name="T14" fmla="*/ 0 w 103"/>
                  <a:gd name="T15" fmla="*/ 1 h 138"/>
                  <a:gd name="T16" fmla="*/ 0 w 103"/>
                  <a:gd name="T17" fmla="*/ 1 h 138"/>
                  <a:gd name="T18" fmla="*/ 0 w 103"/>
                  <a:gd name="T19" fmla="*/ 1 h 138"/>
                  <a:gd name="T20" fmla="*/ 0 w 103"/>
                  <a:gd name="T21" fmla="*/ 1 h 138"/>
                  <a:gd name="T22" fmla="*/ 0 w 103"/>
                  <a:gd name="T23" fmla="*/ 1 h 138"/>
                  <a:gd name="T24" fmla="*/ 0 w 103"/>
                  <a:gd name="T25" fmla="*/ 1 h 138"/>
                  <a:gd name="T26" fmla="*/ 0 w 103"/>
                  <a:gd name="T27" fmla="*/ 1 h 138"/>
                  <a:gd name="T28" fmla="*/ 0 w 103"/>
                  <a:gd name="T29" fmla="*/ 1 h 138"/>
                  <a:gd name="T30" fmla="*/ 0 w 103"/>
                  <a:gd name="T31" fmla="*/ 1 h 138"/>
                  <a:gd name="T32" fmla="*/ 0 w 103"/>
                  <a:gd name="T33" fmla="*/ 1 h 138"/>
                  <a:gd name="T34" fmla="*/ 0 w 103"/>
                  <a:gd name="T35" fmla="*/ 0 h 1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138">
                    <a:moveTo>
                      <a:pt x="7" y="0"/>
                    </a:moveTo>
                    <a:lnTo>
                      <a:pt x="35" y="5"/>
                    </a:lnTo>
                    <a:lnTo>
                      <a:pt x="51" y="54"/>
                    </a:lnTo>
                    <a:lnTo>
                      <a:pt x="59" y="56"/>
                    </a:lnTo>
                    <a:lnTo>
                      <a:pt x="71" y="52"/>
                    </a:lnTo>
                    <a:lnTo>
                      <a:pt x="103" y="55"/>
                    </a:lnTo>
                    <a:lnTo>
                      <a:pt x="103" y="89"/>
                    </a:lnTo>
                    <a:lnTo>
                      <a:pt x="99" y="117"/>
                    </a:lnTo>
                    <a:lnTo>
                      <a:pt x="74" y="124"/>
                    </a:lnTo>
                    <a:lnTo>
                      <a:pt x="60" y="115"/>
                    </a:lnTo>
                    <a:lnTo>
                      <a:pt x="40" y="99"/>
                    </a:lnTo>
                    <a:lnTo>
                      <a:pt x="37" y="109"/>
                    </a:lnTo>
                    <a:lnTo>
                      <a:pt x="27" y="138"/>
                    </a:lnTo>
                    <a:lnTo>
                      <a:pt x="11" y="131"/>
                    </a:lnTo>
                    <a:lnTo>
                      <a:pt x="0" y="94"/>
                    </a:lnTo>
                    <a:lnTo>
                      <a:pt x="6" y="54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2" name="Freeform 28"/>
              <p:cNvSpPr>
                <a:spLocks noChangeAspect="1"/>
              </p:cNvSpPr>
              <p:nvPr/>
            </p:nvSpPr>
            <p:spPr bwMode="auto">
              <a:xfrm>
                <a:off x="3815" y="2408"/>
                <a:ext cx="50" cy="39"/>
              </a:xfrm>
              <a:custGeom>
                <a:avLst/>
                <a:gdLst>
                  <a:gd name="T0" fmla="*/ 1 w 97"/>
                  <a:gd name="T1" fmla="*/ 0 h 76"/>
                  <a:gd name="T2" fmla="*/ 1 w 97"/>
                  <a:gd name="T3" fmla="*/ 1 h 76"/>
                  <a:gd name="T4" fmla="*/ 1 w 97"/>
                  <a:gd name="T5" fmla="*/ 1 h 76"/>
                  <a:gd name="T6" fmla="*/ 1 w 97"/>
                  <a:gd name="T7" fmla="*/ 1 h 76"/>
                  <a:gd name="T8" fmla="*/ 1 w 97"/>
                  <a:gd name="T9" fmla="*/ 1 h 76"/>
                  <a:gd name="T10" fmla="*/ 1 w 97"/>
                  <a:gd name="T11" fmla="*/ 1 h 76"/>
                  <a:gd name="T12" fmla="*/ 0 w 97"/>
                  <a:gd name="T13" fmla="*/ 1 h 76"/>
                  <a:gd name="T14" fmla="*/ 1 w 97"/>
                  <a:gd name="T15" fmla="*/ 1 h 76"/>
                  <a:gd name="T16" fmla="*/ 1 w 97"/>
                  <a:gd name="T17" fmla="*/ 1 h 76"/>
                  <a:gd name="T18" fmla="*/ 1 w 97"/>
                  <a:gd name="T19" fmla="*/ 1 h 76"/>
                  <a:gd name="T20" fmla="*/ 1 w 97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7" h="76">
                    <a:moveTo>
                      <a:pt x="90" y="0"/>
                    </a:moveTo>
                    <a:lnTo>
                      <a:pt x="97" y="2"/>
                    </a:lnTo>
                    <a:lnTo>
                      <a:pt x="93" y="10"/>
                    </a:lnTo>
                    <a:lnTo>
                      <a:pt x="64" y="40"/>
                    </a:lnTo>
                    <a:lnTo>
                      <a:pt x="9" y="76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9" y="49"/>
                    </a:lnTo>
                    <a:lnTo>
                      <a:pt x="42" y="26"/>
                    </a:lnTo>
                    <a:lnTo>
                      <a:pt x="61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3" name="Freeform 29"/>
              <p:cNvSpPr>
                <a:spLocks noChangeAspect="1"/>
              </p:cNvSpPr>
              <p:nvPr/>
            </p:nvSpPr>
            <p:spPr bwMode="auto">
              <a:xfrm>
                <a:off x="1541" y="1732"/>
                <a:ext cx="36" cy="65"/>
              </a:xfrm>
              <a:custGeom>
                <a:avLst/>
                <a:gdLst>
                  <a:gd name="T0" fmla="*/ 0 w 73"/>
                  <a:gd name="T1" fmla="*/ 1 h 123"/>
                  <a:gd name="T2" fmla="*/ 0 w 73"/>
                  <a:gd name="T3" fmla="*/ 0 h 123"/>
                  <a:gd name="T4" fmla="*/ 0 w 73"/>
                  <a:gd name="T5" fmla="*/ 1 h 123"/>
                  <a:gd name="T6" fmla="*/ 0 w 73"/>
                  <a:gd name="T7" fmla="*/ 1 h 123"/>
                  <a:gd name="T8" fmla="*/ 0 w 73"/>
                  <a:gd name="T9" fmla="*/ 1 h 123"/>
                  <a:gd name="T10" fmla="*/ 0 w 73"/>
                  <a:gd name="T11" fmla="*/ 1 h 123"/>
                  <a:gd name="T12" fmla="*/ 0 w 73"/>
                  <a:gd name="T13" fmla="*/ 1 h 123"/>
                  <a:gd name="T14" fmla="*/ 0 w 73"/>
                  <a:gd name="T15" fmla="*/ 1 h 123"/>
                  <a:gd name="T16" fmla="*/ 0 w 73"/>
                  <a:gd name="T17" fmla="*/ 1 h 123"/>
                  <a:gd name="T18" fmla="*/ 0 w 73"/>
                  <a:gd name="T19" fmla="*/ 1 h 123"/>
                  <a:gd name="T20" fmla="*/ 0 w 73"/>
                  <a:gd name="T21" fmla="*/ 1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3" h="123">
                    <a:moveTo>
                      <a:pt x="6" y="5"/>
                    </a:moveTo>
                    <a:lnTo>
                      <a:pt x="43" y="0"/>
                    </a:lnTo>
                    <a:lnTo>
                      <a:pt x="66" y="38"/>
                    </a:lnTo>
                    <a:lnTo>
                      <a:pt x="73" y="75"/>
                    </a:lnTo>
                    <a:lnTo>
                      <a:pt x="66" y="116"/>
                    </a:lnTo>
                    <a:lnTo>
                      <a:pt x="43" y="123"/>
                    </a:lnTo>
                    <a:lnTo>
                      <a:pt x="29" y="120"/>
                    </a:lnTo>
                    <a:lnTo>
                      <a:pt x="21" y="112"/>
                    </a:lnTo>
                    <a:lnTo>
                      <a:pt x="4" y="84"/>
                    </a:lnTo>
                    <a:lnTo>
                      <a:pt x="0" y="27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4" name="Freeform 30"/>
              <p:cNvSpPr>
                <a:spLocks noChangeAspect="1"/>
              </p:cNvSpPr>
              <p:nvPr/>
            </p:nvSpPr>
            <p:spPr bwMode="auto">
              <a:xfrm>
                <a:off x="1529" y="1805"/>
                <a:ext cx="59" cy="97"/>
              </a:xfrm>
              <a:custGeom>
                <a:avLst/>
                <a:gdLst>
                  <a:gd name="T0" fmla="*/ 0 w 116"/>
                  <a:gd name="T1" fmla="*/ 0 h 188"/>
                  <a:gd name="T2" fmla="*/ 1 w 116"/>
                  <a:gd name="T3" fmla="*/ 1 h 188"/>
                  <a:gd name="T4" fmla="*/ 1 w 116"/>
                  <a:gd name="T5" fmla="*/ 1 h 188"/>
                  <a:gd name="T6" fmla="*/ 1 w 116"/>
                  <a:gd name="T7" fmla="*/ 1 h 188"/>
                  <a:gd name="T8" fmla="*/ 1 w 116"/>
                  <a:gd name="T9" fmla="*/ 1 h 188"/>
                  <a:gd name="T10" fmla="*/ 1 w 116"/>
                  <a:gd name="T11" fmla="*/ 1 h 188"/>
                  <a:gd name="T12" fmla="*/ 1 w 116"/>
                  <a:gd name="T13" fmla="*/ 1 h 188"/>
                  <a:gd name="T14" fmla="*/ 1 w 116"/>
                  <a:gd name="T15" fmla="*/ 1 h 188"/>
                  <a:gd name="T16" fmla="*/ 1 w 116"/>
                  <a:gd name="T17" fmla="*/ 1 h 188"/>
                  <a:gd name="T18" fmla="*/ 1 w 116"/>
                  <a:gd name="T19" fmla="*/ 1 h 188"/>
                  <a:gd name="T20" fmla="*/ 1 w 116"/>
                  <a:gd name="T21" fmla="*/ 1 h 188"/>
                  <a:gd name="T22" fmla="*/ 0 w 116"/>
                  <a:gd name="T23" fmla="*/ 0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6" h="188">
                    <a:moveTo>
                      <a:pt x="0" y="0"/>
                    </a:moveTo>
                    <a:lnTo>
                      <a:pt x="58" y="15"/>
                    </a:lnTo>
                    <a:lnTo>
                      <a:pt x="93" y="69"/>
                    </a:lnTo>
                    <a:lnTo>
                      <a:pt x="110" y="121"/>
                    </a:lnTo>
                    <a:lnTo>
                      <a:pt x="116" y="158"/>
                    </a:lnTo>
                    <a:lnTo>
                      <a:pt x="109" y="176"/>
                    </a:lnTo>
                    <a:lnTo>
                      <a:pt x="91" y="188"/>
                    </a:lnTo>
                    <a:lnTo>
                      <a:pt x="76" y="180"/>
                    </a:lnTo>
                    <a:lnTo>
                      <a:pt x="42" y="117"/>
                    </a:lnTo>
                    <a:lnTo>
                      <a:pt x="19" y="60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5" name="Freeform 31"/>
              <p:cNvSpPr>
                <a:spLocks noChangeAspect="1"/>
              </p:cNvSpPr>
              <p:nvPr/>
            </p:nvSpPr>
            <p:spPr bwMode="auto">
              <a:xfrm>
                <a:off x="1581" y="1547"/>
                <a:ext cx="38" cy="146"/>
              </a:xfrm>
              <a:custGeom>
                <a:avLst/>
                <a:gdLst>
                  <a:gd name="T0" fmla="*/ 1 w 76"/>
                  <a:gd name="T1" fmla="*/ 0 h 281"/>
                  <a:gd name="T2" fmla="*/ 1 w 76"/>
                  <a:gd name="T3" fmla="*/ 0 h 281"/>
                  <a:gd name="T4" fmla="*/ 1 w 76"/>
                  <a:gd name="T5" fmla="*/ 1 h 281"/>
                  <a:gd name="T6" fmla="*/ 1 w 76"/>
                  <a:gd name="T7" fmla="*/ 1 h 281"/>
                  <a:gd name="T8" fmla="*/ 1 w 76"/>
                  <a:gd name="T9" fmla="*/ 1 h 281"/>
                  <a:gd name="T10" fmla="*/ 1 w 76"/>
                  <a:gd name="T11" fmla="*/ 1 h 281"/>
                  <a:gd name="T12" fmla="*/ 1 w 76"/>
                  <a:gd name="T13" fmla="*/ 1 h 281"/>
                  <a:gd name="T14" fmla="*/ 1 w 76"/>
                  <a:gd name="T15" fmla="*/ 1 h 281"/>
                  <a:gd name="T16" fmla="*/ 1 w 76"/>
                  <a:gd name="T17" fmla="*/ 1 h 281"/>
                  <a:gd name="T18" fmla="*/ 1 w 76"/>
                  <a:gd name="T19" fmla="*/ 1 h 281"/>
                  <a:gd name="T20" fmla="*/ 1 w 76"/>
                  <a:gd name="T21" fmla="*/ 1 h 281"/>
                  <a:gd name="T22" fmla="*/ 1 w 76"/>
                  <a:gd name="T23" fmla="*/ 1 h 281"/>
                  <a:gd name="T24" fmla="*/ 1 w 76"/>
                  <a:gd name="T25" fmla="*/ 1 h 281"/>
                  <a:gd name="T26" fmla="*/ 0 w 76"/>
                  <a:gd name="T27" fmla="*/ 1 h 281"/>
                  <a:gd name="T28" fmla="*/ 1 w 76"/>
                  <a:gd name="T29" fmla="*/ 1 h 281"/>
                  <a:gd name="T30" fmla="*/ 1 w 76"/>
                  <a:gd name="T31" fmla="*/ 0 h 2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6" h="281">
                    <a:moveTo>
                      <a:pt x="22" y="0"/>
                    </a:moveTo>
                    <a:lnTo>
                      <a:pt x="53" y="0"/>
                    </a:lnTo>
                    <a:lnTo>
                      <a:pt x="66" y="41"/>
                    </a:lnTo>
                    <a:lnTo>
                      <a:pt x="76" y="118"/>
                    </a:lnTo>
                    <a:lnTo>
                      <a:pt x="71" y="158"/>
                    </a:lnTo>
                    <a:lnTo>
                      <a:pt x="75" y="197"/>
                    </a:lnTo>
                    <a:lnTo>
                      <a:pt x="70" y="237"/>
                    </a:lnTo>
                    <a:lnTo>
                      <a:pt x="62" y="253"/>
                    </a:lnTo>
                    <a:lnTo>
                      <a:pt x="41" y="281"/>
                    </a:lnTo>
                    <a:lnTo>
                      <a:pt x="7" y="230"/>
                    </a:lnTo>
                    <a:lnTo>
                      <a:pt x="3" y="192"/>
                    </a:lnTo>
                    <a:lnTo>
                      <a:pt x="2" y="152"/>
                    </a:lnTo>
                    <a:lnTo>
                      <a:pt x="12" y="110"/>
                    </a:lnTo>
                    <a:lnTo>
                      <a:pt x="0" y="76"/>
                    </a:lnTo>
                    <a:lnTo>
                      <a:pt x="9" y="2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6" name="Freeform 32"/>
              <p:cNvSpPr>
                <a:spLocks noChangeAspect="1"/>
              </p:cNvSpPr>
              <p:nvPr/>
            </p:nvSpPr>
            <p:spPr bwMode="auto">
              <a:xfrm>
                <a:off x="869" y="500"/>
                <a:ext cx="1105" cy="1156"/>
              </a:xfrm>
              <a:custGeom>
                <a:avLst/>
                <a:gdLst>
                  <a:gd name="T0" fmla="*/ 1 w 2187"/>
                  <a:gd name="T1" fmla="*/ 1 h 2248"/>
                  <a:gd name="T2" fmla="*/ 1 w 2187"/>
                  <a:gd name="T3" fmla="*/ 1 h 2248"/>
                  <a:gd name="T4" fmla="*/ 1 w 2187"/>
                  <a:gd name="T5" fmla="*/ 1 h 2248"/>
                  <a:gd name="T6" fmla="*/ 1 w 2187"/>
                  <a:gd name="T7" fmla="*/ 1 h 2248"/>
                  <a:gd name="T8" fmla="*/ 1 w 2187"/>
                  <a:gd name="T9" fmla="*/ 1 h 2248"/>
                  <a:gd name="T10" fmla="*/ 1 w 2187"/>
                  <a:gd name="T11" fmla="*/ 1 h 2248"/>
                  <a:gd name="T12" fmla="*/ 1 w 2187"/>
                  <a:gd name="T13" fmla="*/ 1 h 2248"/>
                  <a:gd name="T14" fmla="*/ 1 w 2187"/>
                  <a:gd name="T15" fmla="*/ 1 h 2248"/>
                  <a:gd name="T16" fmla="*/ 1 w 2187"/>
                  <a:gd name="T17" fmla="*/ 1 h 2248"/>
                  <a:gd name="T18" fmla="*/ 1 w 2187"/>
                  <a:gd name="T19" fmla="*/ 1 h 2248"/>
                  <a:gd name="T20" fmla="*/ 1 w 2187"/>
                  <a:gd name="T21" fmla="*/ 1 h 2248"/>
                  <a:gd name="T22" fmla="*/ 1 w 2187"/>
                  <a:gd name="T23" fmla="*/ 1 h 2248"/>
                  <a:gd name="T24" fmla="*/ 1 w 2187"/>
                  <a:gd name="T25" fmla="*/ 1 h 2248"/>
                  <a:gd name="T26" fmla="*/ 1 w 2187"/>
                  <a:gd name="T27" fmla="*/ 1 h 2248"/>
                  <a:gd name="T28" fmla="*/ 0 w 2187"/>
                  <a:gd name="T29" fmla="*/ 1 h 2248"/>
                  <a:gd name="T30" fmla="*/ 1 w 2187"/>
                  <a:gd name="T31" fmla="*/ 1 h 2248"/>
                  <a:gd name="T32" fmla="*/ 1 w 2187"/>
                  <a:gd name="T33" fmla="*/ 1 h 2248"/>
                  <a:gd name="T34" fmla="*/ 1 w 2187"/>
                  <a:gd name="T35" fmla="*/ 1 h 2248"/>
                  <a:gd name="T36" fmla="*/ 1 w 2187"/>
                  <a:gd name="T37" fmla="*/ 1 h 2248"/>
                  <a:gd name="T38" fmla="*/ 1 w 2187"/>
                  <a:gd name="T39" fmla="*/ 1 h 2248"/>
                  <a:gd name="T40" fmla="*/ 1 w 2187"/>
                  <a:gd name="T41" fmla="*/ 1 h 2248"/>
                  <a:gd name="T42" fmla="*/ 1 w 2187"/>
                  <a:gd name="T43" fmla="*/ 1 h 2248"/>
                  <a:gd name="T44" fmla="*/ 1 w 2187"/>
                  <a:gd name="T45" fmla="*/ 1 h 2248"/>
                  <a:gd name="T46" fmla="*/ 1 w 2187"/>
                  <a:gd name="T47" fmla="*/ 1 h 2248"/>
                  <a:gd name="T48" fmla="*/ 1 w 2187"/>
                  <a:gd name="T49" fmla="*/ 1 h 2248"/>
                  <a:gd name="T50" fmla="*/ 1 w 2187"/>
                  <a:gd name="T51" fmla="*/ 1 h 2248"/>
                  <a:gd name="T52" fmla="*/ 1 w 2187"/>
                  <a:gd name="T53" fmla="*/ 1 h 2248"/>
                  <a:gd name="T54" fmla="*/ 1 w 2187"/>
                  <a:gd name="T55" fmla="*/ 1 h 2248"/>
                  <a:gd name="T56" fmla="*/ 1 w 2187"/>
                  <a:gd name="T57" fmla="*/ 1 h 2248"/>
                  <a:gd name="T58" fmla="*/ 1 w 2187"/>
                  <a:gd name="T59" fmla="*/ 1 h 2248"/>
                  <a:gd name="T60" fmla="*/ 1 w 2187"/>
                  <a:gd name="T61" fmla="*/ 1 h 2248"/>
                  <a:gd name="T62" fmla="*/ 1 w 2187"/>
                  <a:gd name="T63" fmla="*/ 1 h 2248"/>
                  <a:gd name="T64" fmla="*/ 1 w 2187"/>
                  <a:gd name="T65" fmla="*/ 1 h 2248"/>
                  <a:gd name="T66" fmla="*/ 1 w 2187"/>
                  <a:gd name="T67" fmla="*/ 1 h 2248"/>
                  <a:gd name="T68" fmla="*/ 1 w 2187"/>
                  <a:gd name="T69" fmla="*/ 1 h 2248"/>
                  <a:gd name="T70" fmla="*/ 1 w 2187"/>
                  <a:gd name="T71" fmla="*/ 1 h 2248"/>
                  <a:gd name="T72" fmla="*/ 1 w 2187"/>
                  <a:gd name="T73" fmla="*/ 1 h 2248"/>
                  <a:gd name="T74" fmla="*/ 1 w 2187"/>
                  <a:gd name="T75" fmla="*/ 1 h 2248"/>
                  <a:gd name="T76" fmla="*/ 1 w 2187"/>
                  <a:gd name="T77" fmla="*/ 1 h 2248"/>
                  <a:gd name="T78" fmla="*/ 1 w 2187"/>
                  <a:gd name="T79" fmla="*/ 1 h 2248"/>
                  <a:gd name="T80" fmla="*/ 1 w 2187"/>
                  <a:gd name="T81" fmla="*/ 1 h 2248"/>
                  <a:gd name="T82" fmla="*/ 1 w 2187"/>
                  <a:gd name="T83" fmla="*/ 1 h 2248"/>
                  <a:gd name="T84" fmla="*/ 1 w 2187"/>
                  <a:gd name="T85" fmla="*/ 1 h 2248"/>
                  <a:gd name="T86" fmla="*/ 1 w 2187"/>
                  <a:gd name="T87" fmla="*/ 1 h 2248"/>
                  <a:gd name="T88" fmla="*/ 1 w 2187"/>
                  <a:gd name="T89" fmla="*/ 1 h 2248"/>
                  <a:gd name="T90" fmla="*/ 1 w 2187"/>
                  <a:gd name="T91" fmla="*/ 1 h 2248"/>
                  <a:gd name="T92" fmla="*/ 1 w 2187"/>
                  <a:gd name="T93" fmla="*/ 1 h 2248"/>
                  <a:gd name="T94" fmla="*/ 1 w 2187"/>
                  <a:gd name="T95" fmla="*/ 1 h 2248"/>
                  <a:gd name="T96" fmla="*/ 1 w 2187"/>
                  <a:gd name="T97" fmla="*/ 1 h 22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87" h="2248">
                    <a:moveTo>
                      <a:pt x="1626" y="2248"/>
                    </a:moveTo>
                    <a:lnTo>
                      <a:pt x="1603" y="2239"/>
                    </a:lnTo>
                    <a:lnTo>
                      <a:pt x="1593" y="2210"/>
                    </a:lnTo>
                    <a:lnTo>
                      <a:pt x="1606" y="2162"/>
                    </a:lnTo>
                    <a:lnTo>
                      <a:pt x="1573" y="2098"/>
                    </a:lnTo>
                    <a:lnTo>
                      <a:pt x="1573" y="2059"/>
                    </a:lnTo>
                    <a:lnTo>
                      <a:pt x="1579" y="1986"/>
                    </a:lnTo>
                    <a:lnTo>
                      <a:pt x="1601" y="1957"/>
                    </a:lnTo>
                    <a:lnTo>
                      <a:pt x="1601" y="1860"/>
                    </a:lnTo>
                    <a:lnTo>
                      <a:pt x="1579" y="1844"/>
                    </a:lnTo>
                    <a:lnTo>
                      <a:pt x="1569" y="1810"/>
                    </a:lnTo>
                    <a:lnTo>
                      <a:pt x="1515" y="1817"/>
                    </a:lnTo>
                    <a:lnTo>
                      <a:pt x="1502" y="1811"/>
                    </a:lnTo>
                    <a:lnTo>
                      <a:pt x="1502" y="1764"/>
                    </a:lnTo>
                    <a:lnTo>
                      <a:pt x="1481" y="1722"/>
                    </a:lnTo>
                    <a:lnTo>
                      <a:pt x="1462" y="1710"/>
                    </a:lnTo>
                    <a:lnTo>
                      <a:pt x="1424" y="1703"/>
                    </a:lnTo>
                    <a:lnTo>
                      <a:pt x="1401" y="1676"/>
                    </a:lnTo>
                    <a:lnTo>
                      <a:pt x="1408" y="1634"/>
                    </a:lnTo>
                    <a:lnTo>
                      <a:pt x="1443" y="1603"/>
                    </a:lnTo>
                    <a:lnTo>
                      <a:pt x="1452" y="1584"/>
                    </a:lnTo>
                    <a:lnTo>
                      <a:pt x="1441" y="1563"/>
                    </a:lnTo>
                    <a:lnTo>
                      <a:pt x="1410" y="1560"/>
                    </a:lnTo>
                    <a:lnTo>
                      <a:pt x="1373" y="1558"/>
                    </a:lnTo>
                    <a:lnTo>
                      <a:pt x="1363" y="1556"/>
                    </a:lnTo>
                    <a:lnTo>
                      <a:pt x="1335" y="1525"/>
                    </a:lnTo>
                    <a:lnTo>
                      <a:pt x="1296" y="1489"/>
                    </a:lnTo>
                    <a:lnTo>
                      <a:pt x="1270" y="1446"/>
                    </a:lnTo>
                    <a:lnTo>
                      <a:pt x="1236" y="1401"/>
                    </a:lnTo>
                    <a:lnTo>
                      <a:pt x="1243" y="1360"/>
                    </a:lnTo>
                    <a:lnTo>
                      <a:pt x="1240" y="1350"/>
                    </a:lnTo>
                    <a:lnTo>
                      <a:pt x="1210" y="1319"/>
                    </a:lnTo>
                    <a:lnTo>
                      <a:pt x="1203" y="1299"/>
                    </a:lnTo>
                    <a:lnTo>
                      <a:pt x="1209" y="1252"/>
                    </a:lnTo>
                    <a:lnTo>
                      <a:pt x="1168" y="1219"/>
                    </a:lnTo>
                    <a:lnTo>
                      <a:pt x="1142" y="1207"/>
                    </a:lnTo>
                    <a:lnTo>
                      <a:pt x="1147" y="1179"/>
                    </a:lnTo>
                    <a:lnTo>
                      <a:pt x="1157" y="1169"/>
                    </a:lnTo>
                    <a:lnTo>
                      <a:pt x="1151" y="1131"/>
                    </a:lnTo>
                    <a:lnTo>
                      <a:pt x="1122" y="1121"/>
                    </a:lnTo>
                    <a:lnTo>
                      <a:pt x="1053" y="1149"/>
                    </a:lnTo>
                    <a:lnTo>
                      <a:pt x="916" y="1178"/>
                    </a:lnTo>
                    <a:lnTo>
                      <a:pt x="877" y="1174"/>
                    </a:lnTo>
                    <a:lnTo>
                      <a:pt x="858" y="1196"/>
                    </a:lnTo>
                    <a:lnTo>
                      <a:pt x="846" y="1245"/>
                    </a:lnTo>
                    <a:lnTo>
                      <a:pt x="818" y="1280"/>
                    </a:lnTo>
                    <a:lnTo>
                      <a:pt x="701" y="1328"/>
                    </a:lnTo>
                    <a:lnTo>
                      <a:pt x="565" y="1391"/>
                    </a:lnTo>
                    <a:lnTo>
                      <a:pt x="444" y="1436"/>
                    </a:lnTo>
                    <a:lnTo>
                      <a:pt x="414" y="1437"/>
                    </a:lnTo>
                    <a:lnTo>
                      <a:pt x="368" y="1411"/>
                    </a:lnTo>
                    <a:lnTo>
                      <a:pt x="333" y="1407"/>
                    </a:lnTo>
                    <a:lnTo>
                      <a:pt x="237" y="1421"/>
                    </a:lnTo>
                    <a:lnTo>
                      <a:pt x="215" y="1414"/>
                    </a:lnTo>
                    <a:lnTo>
                      <a:pt x="161" y="1379"/>
                    </a:lnTo>
                    <a:lnTo>
                      <a:pt x="126" y="1374"/>
                    </a:lnTo>
                    <a:lnTo>
                      <a:pt x="80" y="1386"/>
                    </a:lnTo>
                    <a:lnTo>
                      <a:pt x="28" y="1377"/>
                    </a:lnTo>
                    <a:lnTo>
                      <a:pt x="10" y="1357"/>
                    </a:lnTo>
                    <a:lnTo>
                      <a:pt x="0" y="1331"/>
                    </a:lnTo>
                    <a:lnTo>
                      <a:pt x="14" y="1315"/>
                    </a:lnTo>
                    <a:lnTo>
                      <a:pt x="57" y="1287"/>
                    </a:lnTo>
                    <a:lnTo>
                      <a:pt x="96" y="1321"/>
                    </a:lnTo>
                    <a:lnTo>
                      <a:pt x="195" y="1322"/>
                    </a:lnTo>
                    <a:lnTo>
                      <a:pt x="220" y="1338"/>
                    </a:lnTo>
                    <a:lnTo>
                      <a:pt x="245" y="1371"/>
                    </a:lnTo>
                    <a:lnTo>
                      <a:pt x="311" y="1340"/>
                    </a:lnTo>
                    <a:lnTo>
                      <a:pt x="350" y="1331"/>
                    </a:lnTo>
                    <a:lnTo>
                      <a:pt x="384" y="1341"/>
                    </a:lnTo>
                    <a:lnTo>
                      <a:pt x="483" y="1324"/>
                    </a:lnTo>
                    <a:lnTo>
                      <a:pt x="526" y="1289"/>
                    </a:lnTo>
                    <a:lnTo>
                      <a:pt x="555" y="1233"/>
                    </a:lnTo>
                    <a:lnTo>
                      <a:pt x="583" y="1199"/>
                    </a:lnTo>
                    <a:lnTo>
                      <a:pt x="633" y="1192"/>
                    </a:lnTo>
                    <a:lnTo>
                      <a:pt x="714" y="1159"/>
                    </a:lnTo>
                    <a:lnTo>
                      <a:pt x="715" y="1139"/>
                    </a:lnTo>
                    <a:lnTo>
                      <a:pt x="626" y="1138"/>
                    </a:lnTo>
                    <a:lnTo>
                      <a:pt x="606" y="1123"/>
                    </a:lnTo>
                    <a:lnTo>
                      <a:pt x="604" y="1101"/>
                    </a:lnTo>
                    <a:lnTo>
                      <a:pt x="611" y="1079"/>
                    </a:lnTo>
                    <a:lnTo>
                      <a:pt x="595" y="1049"/>
                    </a:lnTo>
                    <a:lnTo>
                      <a:pt x="565" y="1040"/>
                    </a:lnTo>
                    <a:lnTo>
                      <a:pt x="519" y="1053"/>
                    </a:lnTo>
                    <a:lnTo>
                      <a:pt x="499" y="1040"/>
                    </a:lnTo>
                    <a:lnTo>
                      <a:pt x="512" y="1026"/>
                    </a:lnTo>
                    <a:lnTo>
                      <a:pt x="564" y="1000"/>
                    </a:lnTo>
                    <a:lnTo>
                      <a:pt x="553" y="979"/>
                    </a:lnTo>
                    <a:lnTo>
                      <a:pt x="555" y="943"/>
                    </a:lnTo>
                    <a:lnTo>
                      <a:pt x="579" y="916"/>
                    </a:lnTo>
                    <a:lnTo>
                      <a:pt x="613" y="893"/>
                    </a:lnTo>
                    <a:lnTo>
                      <a:pt x="653" y="881"/>
                    </a:lnTo>
                    <a:lnTo>
                      <a:pt x="663" y="851"/>
                    </a:lnTo>
                    <a:lnTo>
                      <a:pt x="609" y="845"/>
                    </a:lnTo>
                    <a:lnTo>
                      <a:pt x="579" y="849"/>
                    </a:lnTo>
                    <a:lnTo>
                      <a:pt x="561" y="837"/>
                    </a:lnTo>
                    <a:lnTo>
                      <a:pt x="588" y="815"/>
                    </a:lnTo>
                    <a:lnTo>
                      <a:pt x="588" y="758"/>
                    </a:lnTo>
                    <a:lnTo>
                      <a:pt x="603" y="737"/>
                    </a:lnTo>
                    <a:lnTo>
                      <a:pt x="625" y="744"/>
                    </a:lnTo>
                    <a:lnTo>
                      <a:pt x="653" y="776"/>
                    </a:lnTo>
                    <a:lnTo>
                      <a:pt x="690" y="770"/>
                    </a:lnTo>
                    <a:lnTo>
                      <a:pt x="702" y="747"/>
                    </a:lnTo>
                    <a:lnTo>
                      <a:pt x="683" y="706"/>
                    </a:lnTo>
                    <a:lnTo>
                      <a:pt x="668" y="659"/>
                    </a:lnTo>
                    <a:lnTo>
                      <a:pt x="668" y="619"/>
                    </a:lnTo>
                    <a:lnTo>
                      <a:pt x="681" y="593"/>
                    </a:lnTo>
                    <a:lnTo>
                      <a:pt x="732" y="568"/>
                    </a:lnTo>
                    <a:lnTo>
                      <a:pt x="878" y="526"/>
                    </a:lnTo>
                    <a:lnTo>
                      <a:pt x="897" y="566"/>
                    </a:lnTo>
                    <a:lnTo>
                      <a:pt x="938" y="560"/>
                    </a:lnTo>
                    <a:lnTo>
                      <a:pt x="954" y="564"/>
                    </a:lnTo>
                    <a:lnTo>
                      <a:pt x="980" y="585"/>
                    </a:lnTo>
                    <a:lnTo>
                      <a:pt x="1034" y="587"/>
                    </a:lnTo>
                    <a:lnTo>
                      <a:pt x="1090" y="568"/>
                    </a:lnTo>
                    <a:lnTo>
                      <a:pt x="1116" y="535"/>
                    </a:lnTo>
                    <a:lnTo>
                      <a:pt x="1122" y="493"/>
                    </a:lnTo>
                    <a:lnTo>
                      <a:pt x="1173" y="484"/>
                    </a:lnTo>
                    <a:lnTo>
                      <a:pt x="1196" y="472"/>
                    </a:lnTo>
                    <a:lnTo>
                      <a:pt x="1193" y="449"/>
                    </a:lnTo>
                    <a:lnTo>
                      <a:pt x="1142" y="434"/>
                    </a:lnTo>
                    <a:lnTo>
                      <a:pt x="1108" y="404"/>
                    </a:lnTo>
                    <a:lnTo>
                      <a:pt x="1052" y="338"/>
                    </a:lnTo>
                    <a:lnTo>
                      <a:pt x="1047" y="309"/>
                    </a:lnTo>
                    <a:lnTo>
                      <a:pt x="1053" y="269"/>
                    </a:lnTo>
                    <a:lnTo>
                      <a:pt x="1076" y="285"/>
                    </a:lnTo>
                    <a:lnTo>
                      <a:pt x="1103" y="317"/>
                    </a:lnTo>
                    <a:lnTo>
                      <a:pt x="1135" y="316"/>
                    </a:lnTo>
                    <a:lnTo>
                      <a:pt x="1150" y="289"/>
                    </a:lnTo>
                    <a:lnTo>
                      <a:pt x="1144" y="259"/>
                    </a:lnTo>
                    <a:lnTo>
                      <a:pt x="1120" y="208"/>
                    </a:lnTo>
                    <a:lnTo>
                      <a:pt x="1115" y="157"/>
                    </a:lnTo>
                    <a:lnTo>
                      <a:pt x="1144" y="169"/>
                    </a:lnTo>
                    <a:lnTo>
                      <a:pt x="1182" y="211"/>
                    </a:lnTo>
                    <a:lnTo>
                      <a:pt x="1229" y="210"/>
                    </a:lnTo>
                    <a:lnTo>
                      <a:pt x="1278" y="220"/>
                    </a:lnTo>
                    <a:lnTo>
                      <a:pt x="1287" y="230"/>
                    </a:lnTo>
                    <a:lnTo>
                      <a:pt x="1306" y="263"/>
                    </a:lnTo>
                    <a:lnTo>
                      <a:pt x="1280" y="292"/>
                    </a:lnTo>
                    <a:lnTo>
                      <a:pt x="1271" y="317"/>
                    </a:lnTo>
                    <a:lnTo>
                      <a:pt x="1286" y="346"/>
                    </a:lnTo>
                    <a:lnTo>
                      <a:pt x="1307" y="358"/>
                    </a:lnTo>
                    <a:lnTo>
                      <a:pt x="1348" y="340"/>
                    </a:lnTo>
                    <a:lnTo>
                      <a:pt x="1392" y="317"/>
                    </a:lnTo>
                    <a:lnTo>
                      <a:pt x="1400" y="295"/>
                    </a:lnTo>
                    <a:lnTo>
                      <a:pt x="1393" y="254"/>
                    </a:lnTo>
                    <a:lnTo>
                      <a:pt x="1361" y="228"/>
                    </a:lnTo>
                    <a:lnTo>
                      <a:pt x="1382" y="188"/>
                    </a:lnTo>
                    <a:lnTo>
                      <a:pt x="1414" y="153"/>
                    </a:lnTo>
                    <a:lnTo>
                      <a:pt x="1428" y="135"/>
                    </a:lnTo>
                    <a:lnTo>
                      <a:pt x="1440" y="92"/>
                    </a:lnTo>
                    <a:lnTo>
                      <a:pt x="1441" y="47"/>
                    </a:lnTo>
                    <a:lnTo>
                      <a:pt x="1462" y="28"/>
                    </a:lnTo>
                    <a:lnTo>
                      <a:pt x="1509" y="0"/>
                    </a:lnTo>
                    <a:lnTo>
                      <a:pt x="1535" y="6"/>
                    </a:lnTo>
                    <a:lnTo>
                      <a:pt x="1551" y="19"/>
                    </a:lnTo>
                    <a:lnTo>
                      <a:pt x="1569" y="54"/>
                    </a:lnTo>
                    <a:lnTo>
                      <a:pt x="1591" y="55"/>
                    </a:lnTo>
                    <a:lnTo>
                      <a:pt x="1686" y="23"/>
                    </a:lnTo>
                    <a:lnTo>
                      <a:pt x="1739" y="20"/>
                    </a:lnTo>
                    <a:lnTo>
                      <a:pt x="1850" y="58"/>
                    </a:lnTo>
                    <a:lnTo>
                      <a:pt x="1926" y="65"/>
                    </a:lnTo>
                    <a:lnTo>
                      <a:pt x="1941" y="77"/>
                    </a:lnTo>
                    <a:lnTo>
                      <a:pt x="1952" y="127"/>
                    </a:lnTo>
                    <a:lnTo>
                      <a:pt x="1985" y="139"/>
                    </a:lnTo>
                    <a:lnTo>
                      <a:pt x="1997" y="162"/>
                    </a:lnTo>
                    <a:lnTo>
                      <a:pt x="2017" y="252"/>
                    </a:lnTo>
                    <a:lnTo>
                      <a:pt x="2034" y="258"/>
                    </a:lnTo>
                    <a:lnTo>
                      <a:pt x="2049" y="272"/>
                    </a:lnTo>
                    <a:lnTo>
                      <a:pt x="2047" y="281"/>
                    </a:lnTo>
                    <a:lnTo>
                      <a:pt x="2016" y="303"/>
                    </a:lnTo>
                    <a:lnTo>
                      <a:pt x="2015" y="327"/>
                    </a:lnTo>
                    <a:lnTo>
                      <a:pt x="2026" y="337"/>
                    </a:lnTo>
                    <a:lnTo>
                      <a:pt x="2071" y="341"/>
                    </a:lnTo>
                    <a:lnTo>
                      <a:pt x="2087" y="375"/>
                    </a:lnTo>
                    <a:lnTo>
                      <a:pt x="2124" y="381"/>
                    </a:lnTo>
                    <a:lnTo>
                      <a:pt x="2153" y="415"/>
                    </a:lnTo>
                    <a:lnTo>
                      <a:pt x="2187" y="503"/>
                    </a:lnTo>
                    <a:lnTo>
                      <a:pt x="1414" y="1467"/>
                    </a:lnTo>
                    <a:lnTo>
                      <a:pt x="1417" y="1492"/>
                    </a:lnTo>
                    <a:lnTo>
                      <a:pt x="1440" y="1526"/>
                    </a:lnTo>
                    <a:lnTo>
                      <a:pt x="1471" y="1562"/>
                    </a:lnTo>
                    <a:lnTo>
                      <a:pt x="1505" y="1630"/>
                    </a:lnTo>
                    <a:lnTo>
                      <a:pt x="1530" y="1709"/>
                    </a:lnTo>
                    <a:lnTo>
                      <a:pt x="1572" y="1742"/>
                    </a:lnTo>
                    <a:lnTo>
                      <a:pt x="1602" y="1773"/>
                    </a:lnTo>
                    <a:lnTo>
                      <a:pt x="1626" y="1804"/>
                    </a:lnTo>
                    <a:lnTo>
                      <a:pt x="1637" y="1841"/>
                    </a:lnTo>
                    <a:lnTo>
                      <a:pt x="1644" y="1885"/>
                    </a:lnTo>
                    <a:lnTo>
                      <a:pt x="1649" y="1943"/>
                    </a:lnTo>
                    <a:lnTo>
                      <a:pt x="1642" y="1985"/>
                    </a:lnTo>
                    <a:lnTo>
                      <a:pt x="1645" y="2036"/>
                    </a:lnTo>
                    <a:lnTo>
                      <a:pt x="1647" y="2082"/>
                    </a:lnTo>
                    <a:lnTo>
                      <a:pt x="1636" y="2131"/>
                    </a:lnTo>
                    <a:lnTo>
                      <a:pt x="1631" y="2174"/>
                    </a:lnTo>
                    <a:lnTo>
                      <a:pt x="1628" y="2213"/>
                    </a:lnTo>
                    <a:lnTo>
                      <a:pt x="1626" y="2248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7" name="Freeform 33"/>
              <p:cNvSpPr>
                <a:spLocks noChangeAspect="1"/>
              </p:cNvSpPr>
              <p:nvPr/>
            </p:nvSpPr>
            <p:spPr bwMode="auto">
              <a:xfrm>
                <a:off x="1588" y="2019"/>
                <a:ext cx="2408" cy="1537"/>
              </a:xfrm>
              <a:custGeom>
                <a:avLst/>
                <a:gdLst>
                  <a:gd name="T0" fmla="*/ 1 w 4768"/>
                  <a:gd name="T1" fmla="*/ 1 h 2989"/>
                  <a:gd name="T2" fmla="*/ 1 w 4768"/>
                  <a:gd name="T3" fmla="*/ 1 h 2989"/>
                  <a:gd name="T4" fmla="*/ 1 w 4768"/>
                  <a:gd name="T5" fmla="*/ 1 h 2989"/>
                  <a:gd name="T6" fmla="*/ 1 w 4768"/>
                  <a:gd name="T7" fmla="*/ 1 h 2989"/>
                  <a:gd name="T8" fmla="*/ 1 w 4768"/>
                  <a:gd name="T9" fmla="*/ 1 h 2989"/>
                  <a:gd name="T10" fmla="*/ 1 w 4768"/>
                  <a:gd name="T11" fmla="*/ 1 h 2989"/>
                  <a:gd name="T12" fmla="*/ 1 w 4768"/>
                  <a:gd name="T13" fmla="*/ 1 h 2989"/>
                  <a:gd name="T14" fmla="*/ 1 w 4768"/>
                  <a:gd name="T15" fmla="*/ 1 h 2989"/>
                  <a:gd name="T16" fmla="*/ 1 w 4768"/>
                  <a:gd name="T17" fmla="*/ 1 h 2989"/>
                  <a:gd name="T18" fmla="*/ 1 w 4768"/>
                  <a:gd name="T19" fmla="*/ 1 h 2989"/>
                  <a:gd name="T20" fmla="*/ 1 w 4768"/>
                  <a:gd name="T21" fmla="*/ 1 h 2989"/>
                  <a:gd name="T22" fmla="*/ 1 w 4768"/>
                  <a:gd name="T23" fmla="*/ 1 h 2989"/>
                  <a:gd name="T24" fmla="*/ 1 w 4768"/>
                  <a:gd name="T25" fmla="*/ 1 h 2989"/>
                  <a:gd name="T26" fmla="*/ 1 w 4768"/>
                  <a:gd name="T27" fmla="*/ 1 h 2989"/>
                  <a:gd name="T28" fmla="*/ 1 w 4768"/>
                  <a:gd name="T29" fmla="*/ 1 h 2989"/>
                  <a:gd name="T30" fmla="*/ 1 w 4768"/>
                  <a:gd name="T31" fmla="*/ 1 h 2989"/>
                  <a:gd name="T32" fmla="*/ 1 w 4768"/>
                  <a:gd name="T33" fmla="*/ 1 h 2989"/>
                  <a:gd name="T34" fmla="*/ 1 w 4768"/>
                  <a:gd name="T35" fmla="*/ 1 h 2989"/>
                  <a:gd name="T36" fmla="*/ 1 w 4768"/>
                  <a:gd name="T37" fmla="*/ 1 h 2989"/>
                  <a:gd name="T38" fmla="*/ 1 w 4768"/>
                  <a:gd name="T39" fmla="*/ 1 h 2989"/>
                  <a:gd name="T40" fmla="*/ 1 w 4768"/>
                  <a:gd name="T41" fmla="*/ 1 h 2989"/>
                  <a:gd name="T42" fmla="*/ 1 w 4768"/>
                  <a:gd name="T43" fmla="*/ 0 h 2989"/>
                  <a:gd name="T44" fmla="*/ 1 w 4768"/>
                  <a:gd name="T45" fmla="*/ 1 h 2989"/>
                  <a:gd name="T46" fmla="*/ 1 w 4768"/>
                  <a:gd name="T47" fmla="*/ 1 h 2989"/>
                  <a:gd name="T48" fmla="*/ 1 w 4768"/>
                  <a:gd name="T49" fmla="*/ 1 h 2989"/>
                  <a:gd name="T50" fmla="*/ 1 w 4768"/>
                  <a:gd name="T51" fmla="*/ 1 h 2989"/>
                  <a:gd name="T52" fmla="*/ 1 w 4768"/>
                  <a:gd name="T53" fmla="*/ 1 h 2989"/>
                  <a:gd name="T54" fmla="*/ 1 w 4768"/>
                  <a:gd name="T55" fmla="*/ 1 h 2989"/>
                  <a:gd name="T56" fmla="*/ 1 w 4768"/>
                  <a:gd name="T57" fmla="*/ 1 h 2989"/>
                  <a:gd name="T58" fmla="*/ 1 w 4768"/>
                  <a:gd name="T59" fmla="*/ 1 h 2989"/>
                  <a:gd name="T60" fmla="*/ 1 w 4768"/>
                  <a:gd name="T61" fmla="*/ 1 h 2989"/>
                  <a:gd name="T62" fmla="*/ 1 w 4768"/>
                  <a:gd name="T63" fmla="*/ 1 h 2989"/>
                  <a:gd name="T64" fmla="*/ 1 w 4768"/>
                  <a:gd name="T65" fmla="*/ 1 h 2989"/>
                  <a:gd name="T66" fmla="*/ 1 w 4768"/>
                  <a:gd name="T67" fmla="*/ 1 h 2989"/>
                  <a:gd name="T68" fmla="*/ 1 w 4768"/>
                  <a:gd name="T69" fmla="*/ 1 h 2989"/>
                  <a:gd name="T70" fmla="*/ 1 w 4768"/>
                  <a:gd name="T71" fmla="*/ 1 h 2989"/>
                  <a:gd name="T72" fmla="*/ 1 w 4768"/>
                  <a:gd name="T73" fmla="*/ 1 h 2989"/>
                  <a:gd name="T74" fmla="*/ 1 w 4768"/>
                  <a:gd name="T75" fmla="*/ 1 h 2989"/>
                  <a:gd name="T76" fmla="*/ 1 w 4768"/>
                  <a:gd name="T77" fmla="*/ 1 h 2989"/>
                  <a:gd name="T78" fmla="*/ 1 w 4768"/>
                  <a:gd name="T79" fmla="*/ 1 h 2989"/>
                  <a:gd name="T80" fmla="*/ 1 w 4768"/>
                  <a:gd name="T81" fmla="*/ 1 h 2989"/>
                  <a:gd name="T82" fmla="*/ 1 w 4768"/>
                  <a:gd name="T83" fmla="*/ 1 h 2989"/>
                  <a:gd name="T84" fmla="*/ 1 w 4768"/>
                  <a:gd name="T85" fmla="*/ 1 h 2989"/>
                  <a:gd name="T86" fmla="*/ 1 w 4768"/>
                  <a:gd name="T87" fmla="*/ 1 h 2989"/>
                  <a:gd name="T88" fmla="*/ 1 w 4768"/>
                  <a:gd name="T89" fmla="*/ 1 h 2989"/>
                  <a:gd name="T90" fmla="*/ 1 w 4768"/>
                  <a:gd name="T91" fmla="*/ 1 h 2989"/>
                  <a:gd name="T92" fmla="*/ 1 w 4768"/>
                  <a:gd name="T93" fmla="*/ 1 h 2989"/>
                  <a:gd name="T94" fmla="*/ 1 w 4768"/>
                  <a:gd name="T95" fmla="*/ 1 h 2989"/>
                  <a:gd name="T96" fmla="*/ 1 w 4768"/>
                  <a:gd name="T97" fmla="*/ 1 h 2989"/>
                  <a:gd name="T98" fmla="*/ 1 w 4768"/>
                  <a:gd name="T99" fmla="*/ 1 h 2989"/>
                  <a:gd name="T100" fmla="*/ 1 w 4768"/>
                  <a:gd name="T101" fmla="*/ 1 h 2989"/>
                  <a:gd name="T102" fmla="*/ 1 w 4768"/>
                  <a:gd name="T103" fmla="*/ 1 h 2989"/>
                  <a:gd name="T104" fmla="*/ 1 w 4768"/>
                  <a:gd name="T105" fmla="*/ 1 h 2989"/>
                  <a:gd name="T106" fmla="*/ 1 w 4768"/>
                  <a:gd name="T107" fmla="*/ 1 h 2989"/>
                  <a:gd name="T108" fmla="*/ 1 w 4768"/>
                  <a:gd name="T109" fmla="*/ 1 h 2989"/>
                  <a:gd name="T110" fmla="*/ 1 w 4768"/>
                  <a:gd name="T111" fmla="*/ 1 h 29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68" h="2989">
                    <a:moveTo>
                      <a:pt x="3223" y="2324"/>
                    </a:moveTo>
                    <a:lnTo>
                      <a:pt x="3302" y="2294"/>
                    </a:lnTo>
                    <a:lnTo>
                      <a:pt x="3323" y="2310"/>
                    </a:lnTo>
                    <a:lnTo>
                      <a:pt x="3347" y="2311"/>
                    </a:lnTo>
                    <a:lnTo>
                      <a:pt x="3497" y="2272"/>
                    </a:lnTo>
                    <a:lnTo>
                      <a:pt x="3547" y="2297"/>
                    </a:lnTo>
                    <a:lnTo>
                      <a:pt x="3583" y="2339"/>
                    </a:lnTo>
                    <a:lnTo>
                      <a:pt x="3615" y="2347"/>
                    </a:lnTo>
                    <a:lnTo>
                      <a:pt x="3661" y="2332"/>
                    </a:lnTo>
                    <a:lnTo>
                      <a:pt x="3680" y="2293"/>
                    </a:lnTo>
                    <a:lnTo>
                      <a:pt x="3698" y="2272"/>
                    </a:lnTo>
                    <a:lnTo>
                      <a:pt x="3729" y="2278"/>
                    </a:lnTo>
                    <a:lnTo>
                      <a:pt x="3774" y="2301"/>
                    </a:lnTo>
                    <a:lnTo>
                      <a:pt x="3834" y="2343"/>
                    </a:lnTo>
                    <a:lnTo>
                      <a:pt x="3865" y="2380"/>
                    </a:lnTo>
                    <a:lnTo>
                      <a:pt x="3876" y="2415"/>
                    </a:lnTo>
                    <a:lnTo>
                      <a:pt x="3902" y="2480"/>
                    </a:lnTo>
                    <a:lnTo>
                      <a:pt x="3912" y="2484"/>
                    </a:lnTo>
                    <a:lnTo>
                      <a:pt x="3932" y="2475"/>
                    </a:lnTo>
                    <a:lnTo>
                      <a:pt x="3953" y="2484"/>
                    </a:lnTo>
                    <a:lnTo>
                      <a:pt x="3956" y="2501"/>
                    </a:lnTo>
                    <a:lnTo>
                      <a:pt x="3937" y="2529"/>
                    </a:lnTo>
                    <a:lnTo>
                      <a:pt x="3943" y="2548"/>
                    </a:lnTo>
                    <a:lnTo>
                      <a:pt x="3968" y="2581"/>
                    </a:lnTo>
                    <a:lnTo>
                      <a:pt x="4005" y="2586"/>
                    </a:lnTo>
                    <a:lnTo>
                      <a:pt x="4026" y="2603"/>
                    </a:lnTo>
                    <a:lnTo>
                      <a:pt x="4054" y="2653"/>
                    </a:lnTo>
                    <a:lnTo>
                      <a:pt x="4092" y="2681"/>
                    </a:lnTo>
                    <a:lnTo>
                      <a:pt x="4119" y="2704"/>
                    </a:lnTo>
                    <a:lnTo>
                      <a:pt x="4143" y="2745"/>
                    </a:lnTo>
                    <a:lnTo>
                      <a:pt x="4193" y="2760"/>
                    </a:lnTo>
                    <a:lnTo>
                      <a:pt x="4213" y="2755"/>
                    </a:lnTo>
                    <a:lnTo>
                      <a:pt x="4231" y="2711"/>
                    </a:lnTo>
                    <a:lnTo>
                      <a:pt x="4230" y="2671"/>
                    </a:lnTo>
                    <a:lnTo>
                      <a:pt x="4230" y="2601"/>
                    </a:lnTo>
                    <a:lnTo>
                      <a:pt x="4221" y="2555"/>
                    </a:lnTo>
                    <a:lnTo>
                      <a:pt x="4172" y="2458"/>
                    </a:lnTo>
                    <a:lnTo>
                      <a:pt x="4125" y="2394"/>
                    </a:lnTo>
                    <a:lnTo>
                      <a:pt x="4100" y="2334"/>
                    </a:lnTo>
                    <a:lnTo>
                      <a:pt x="4073" y="2271"/>
                    </a:lnTo>
                    <a:lnTo>
                      <a:pt x="4045" y="2217"/>
                    </a:lnTo>
                    <a:lnTo>
                      <a:pt x="4016" y="2175"/>
                    </a:lnTo>
                    <a:lnTo>
                      <a:pt x="3986" y="2144"/>
                    </a:lnTo>
                    <a:lnTo>
                      <a:pt x="3957" y="2108"/>
                    </a:lnTo>
                    <a:lnTo>
                      <a:pt x="3957" y="2067"/>
                    </a:lnTo>
                    <a:lnTo>
                      <a:pt x="3960" y="2019"/>
                    </a:lnTo>
                    <a:lnTo>
                      <a:pt x="3980" y="1975"/>
                    </a:lnTo>
                    <a:lnTo>
                      <a:pt x="3999" y="1936"/>
                    </a:lnTo>
                    <a:lnTo>
                      <a:pt x="4056" y="1907"/>
                    </a:lnTo>
                    <a:lnTo>
                      <a:pt x="4081" y="1883"/>
                    </a:lnTo>
                    <a:lnTo>
                      <a:pt x="4101" y="1836"/>
                    </a:lnTo>
                    <a:lnTo>
                      <a:pt x="4152" y="1748"/>
                    </a:lnTo>
                    <a:lnTo>
                      <a:pt x="4151" y="1734"/>
                    </a:lnTo>
                    <a:lnTo>
                      <a:pt x="4159" y="1710"/>
                    </a:lnTo>
                    <a:lnTo>
                      <a:pt x="4192" y="1712"/>
                    </a:lnTo>
                    <a:lnTo>
                      <a:pt x="4228" y="1674"/>
                    </a:lnTo>
                    <a:lnTo>
                      <a:pt x="4248" y="1616"/>
                    </a:lnTo>
                    <a:lnTo>
                      <a:pt x="4276" y="1580"/>
                    </a:lnTo>
                    <a:lnTo>
                      <a:pt x="4312" y="1569"/>
                    </a:lnTo>
                    <a:lnTo>
                      <a:pt x="4319" y="1533"/>
                    </a:lnTo>
                    <a:lnTo>
                      <a:pt x="4289" y="1517"/>
                    </a:lnTo>
                    <a:lnTo>
                      <a:pt x="4298" y="1492"/>
                    </a:lnTo>
                    <a:lnTo>
                      <a:pt x="4324" y="1479"/>
                    </a:lnTo>
                    <a:lnTo>
                      <a:pt x="4323" y="1454"/>
                    </a:lnTo>
                    <a:lnTo>
                      <a:pt x="4308" y="1430"/>
                    </a:lnTo>
                    <a:lnTo>
                      <a:pt x="4289" y="1426"/>
                    </a:lnTo>
                    <a:lnTo>
                      <a:pt x="4290" y="1408"/>
                    </a:lnTo>
                    <a:lnTo>
                      <a:pt x="4297" y="1394"/>
                    </a:lnTo>
                    <a:lnTo>
                      <a:pt x="4266" y="1338"/>
                    </a:lnTo>
                    <a:lnTo>
                      <a:pt x="4237" y="1308"/>
                    </a:lnTo>
                    <a:lnTo>
                      <a:pt x="4226" y="1271"/>
                    </a:lnTo>
                    <a:lnTo>
                      <a:pt x="4208" y="1237"/>
                    </a:lnTo>
                    <a:lnTo>
                      <a:pt x="4179" y="1208"/>
                    </a:lnTo>
                    <a:lnTo>
                      <a:pt x="4165" y="1164"/>
                    </a:lnTo>
                    <a:lnTo>
                      <a:pt x="4173" y="1149"/>
                    </a:lnTo>
                    <a:lnTo>
                      <a:pt x="4183" y="1139"/>
                    </a:lnTo>
                    <a:lnTo>
                      <a:pt x="4197" y="1142"/>
                    </a:lnTo>
                    <a:lnTo>
                      <a:pt x="4218" y="1150"/>
                    </a:lnTo>
                    <a:lnTo>
                      <a:pt x="4238" y="1189"/>
                    </a:lnTo>
                    <a:lnTo>
                      <a:pt x="4249" y="1222"/>
                    </a:lnTo>
                    <a:lnTo>
                      <a:pt x="4260" y="1279"/>
                    </a:lnTo>
                    <a:lnTo>
                      <a:pt x="4269" y="1290"/>
                    </a:lnTo>
                    <a:lnTo>
                      <a:pt x="4290" y="1291"/>
                    </a:lnTo>
                    <a:lnTo>
                      <a:pt x="4301" y="1261"/>
                    </a:lnTo>
                    <a:lnTo>
                      <a:pt x="4291" y="1216"/>
                    </a:lnTo>
                    <a:lnTo>
                      <a:pt x="4305" y="1173"/>
                    </a:lnTo>
                    <a:lnTo>
                      <a:pt x="4301" y="1141"/>
                    </a:lnTo>
                    <a:lnTo>
                      <a:pt x="4278" y="1110"/>
                    </a:lnTo>
                    <a:lnTo>
                      <a:pt x="4265" y="1102"/>
                    </a:lnTo>
                    <a:lnTo>
                      <a:pt x="4252" y="1063"/>
                    </a:lnTo>
                    <a:lnTo>
                      <a:pt x="4262" y="1049"/>
                    </a:lnTo>
                    <a:lnTo>
                      <a:pt x="4275" y="1051"/>
                    </a:lnTo>
                    <a:lnTo>
                      <a:pt x="4300" y="1082"/>
                    </a:lnTo>
                    <a:lnTo>
                      <a:pt x="4314" y="1088"/>
                    </a:lnTo>
                    <a:lnTo>
                      <a:pt x="4335" y="1070"/>
                    </a:lnTo>
                    <a:lnTo>
                      <a:pt x="4350" y="1044"/>
                    </a:lnTo>
                    <a:lnTo>
                      <a:pt x="4344" y="998"/>
                    </a:lnTo>
                    <a:lnTo>
                      <a:pt x="4367" y="956"/>
                    </a:lnTo>
                    <a:lnTo>
                      <a:pt x="4375" y="915"/>
                    </a:lnTo>
                    <a:lnTo>
                      <a:pt x="4355" y="895"/>
                    </a:lnTo>
                    <a:lnTo>
                      <a:pt x="4356" y="856"/>
                    </a:lnTo>
                    <a:lnTo>
                      <a:pt x="4382" y="808"/>
                    </a:lnTo>
                    <a:lnTo>
                      <a:pt x="4413" y="778"/>
                    </a:lnTo>
                    <a:lnTo>
                      <a:pt x="4445" y="761"/>
                    </a:lnTo>
                    <a:lnTo>
                      <a:pt x="4479" y="723"/>
                    </a:lnTo>
                    <a:lnTo>
                      <a:pt x="4515" y="712"/>
                    </a:lnTo>
                    <a:lnTo>
                      <a:pt x="4551" y="695"/>
                    </a:lnTo>
                    <a:lnTo>
                      <a:pt x="4579" y="669"/>
                    </a:lnTo>
                    <a:lnTo>
                      <a:pt x="4587" y="640"/>
                    </a:lnTo>
                    <a:lnTo>
                      <a:pt x="4572" y="615"/>
                    </a:lnTo>
                    <a:lnTo>
                      <a:pt x="4548" y="602"/>
                    </a:lnTo>
                    <a:lnTo>
                      <a:pt x="4548" y="579"/>
                    </a:lnTo>
                    <a:lnTo>
                      <a:pt x="4553" y="556"/>
                    </a:lnTo>
                    <a:lnTo>
                      <a:pt x="4534" y="504"/>
                    </a:lnTo>
                    <a:lnTo>
                      <a:pt x="4539" y="456"/>
                    </a:lnTo>
                    <a:lnTo>
                      <a:pt x="4568" y="400"/>
                    </a:lnTo>
                    <a:lnTo>
                      <a:pt x="4604" y="370"/>
                    </a:lnTo>
                    <a:lnTo>
                      <a:pt x="4631" y="335"/>
                    </a:lnTo>
                    <a:lnTo>
                      <a:pt x="4670" y="309"/>
                    </a:lnTo>
                    <a:lnTo>
                      <a:pt x="4701" y="286"/>
                    </a:lnTo>
                    <a:lnTo>
                      <a:pt x="4740" y="262"/>
                    </a:lnTo>
                    <a:lnTo>
                      <a:pt x="4764" y="254"/>
                    </a:lnTo>
                    <a:lnTo>
                      <a:pt x="4768" y="246"/>
                    </a:lnTo>
                    <a:lnTo>
                      <a:pt x="4767" y="218"/>
                    </a:lnTo>
                    <a:lnTo>
                      <a:pt x="4758" y="214"/>
                    </a:lnTo>
                    <a:lnTo>
                      <a:pt x="4735" y="203"/>
                    </a:lnTo>
                    <a:lnTo>
                      <a:pt x="4711" y="190"/>
                    </a:lnTo>
                    <a:lnTo>
                      <a:pt x="4677" y="163"/>
                    </a:lnTo>
                    <a:lnTo>
                      <a:pt x="4631" y="98"/>
                    </a:lnTo>
                    <a:lnTo>
                      <a:pt x="4619" y="60"/>
                    </a:lnTo>
                    <a:lnTo>
                      <a:pt x="4578" y="2"/>
                    </a:lnTo>
                    <a:lnTo>
                      <a:pt x="4536" y="0"/>
                    </a:lnTo>
                    <a:lnTo>
                      <a:pt x="4501" y="26"/>
                    </a:lnTo>
                    <a:lnTo>
                      <a:pt x="4475" y="62"/>
                    </a:lnTo>
                    <a:lnTo>
                      <a:pt x="4460" y="101"/>
                    </a:lnTo>
                    <a:lnTo>
                      <a:pt x="4455" y="151"/>
                    </a:lnTo>
                    <a:lnTo>
                      <a:pt x="4454" y="195"/>
                    </a:lnTo>
                    <a:lnTo>
                      <a:pt x="4432" y="244"/>
                    </a:lnTo>
                    <a:lnTo>
                      <a:pt x="4392" y="305"/>
                    </a:lnTo>
                    <a:lnTo>
                      <a:pt x="4334" y="344"/>
                    </a:lnTo>
                    <a:lnTo>
                      <a:pt x="4262" y="363"/>
                    </a:lnTo>
                    <a:lnTo>
                      <a:pt x="4213" y="359"/>
                    </a:lnTo>
                    <a:lnTo>
                      <a:pt x="4163" y="374"/>
                    </a:lnTo>
                    <a:lnTo>
                      <a:pt x="4115" y="409"/>
                    </a:lnTo>
                    <a:lnTo>
                      <a:pt x="4080" y="460"/>
                    </a:lnTo>
                    <a:lnTo>
                      <a:pt x="4056" y="523"/>
                    </a:lnTo>
                    <a:lnTo>
                      <a:pt x="4048" y="565"/>
                    </a:lnTo>
                    <a:lnTo>
                      <a:pt x="4024" y="592"/>
                    </a:lnTo>
                    <a:lnTo>
                      <a:pt x="3900" y="657"/>
                    </a:lnTo>
                    <a:lnTo>
                      <a:pt x="3849" y="692"/>
                    </a:lnTo>
                    <a:lnTo>
                      <a:pt x="3881" y="742"/>
                    </a:lnTo>
                    <a:lnTo>
                      <a:pt x="3820" y="771"/>
                    </a:lnTo>
                    <a:lnTo>
                      <a:pt x="3749" y="815"/>
                    </a:lnTo>
                    <a:lnTo>
                      <a:pt x="3692" y="851"/>
                    </a:lnTo>
                    <a:lnTo>
                      <a:pt x="3635" y="896"/>
                    </a:lnTo>
                    <a:lnTo>
                      <a:pt x="3588" y="932"/>
                    </a:lnTo>
                    <a:lnTo>
                      <a:pt x="3565" y="939"/>
                    </a:lnTo>
                    <a:lnTo>
                      <a:pt x="3537" y="914"/>
                    </a:lnTo>
                    <a:lnTo>
                      <a:pt x="3532" y="900"/>
                    </a:lnTo>
                    <a:lnTo>
                      <a:pt x="3555" y="848"/>
                    </a:lnTo>
                    <a:lnTo>
                      <a:pt x="3563" y="792"/>
                    </a:lnTo>
                    <a:lnTo>
                      <a:pt x="3563" y="728"/>
                    </a:lnTo>
                    <a:lnTo>
                      <a:pt x="3547" y="679"/>
                    </a:lnTo>
                    <a:lnTo>
                      <a:pt x="3517" y="631"/>
                    </a:lnTo>
                    <a:lnTo>
                      <a:pt x="3476" y="560"/>
                    </a:lnTo>
                    <a:lnTo>
                      <a:pt x="3428" y="502"/>
                    </a:lnTo>
                    <a:lnTo>
                      <a:pt x="3371" y="449"/>
                    </a:lnTo>
                    <a:lnTo>
                      <a:pt x="3335" y="421"/>
                    </a:lnTo>
                    <a:lnTo>
                      <a:pt x="3262" y="382"/>
                    </a:lnTo>
                    <a:lnTo>
                      <a:pt x="3174" y="343"/>
                    </a:lnTo>
                    <a:lnTo>
                      <a:pt x="3096" y="302"/>
                    </a:lnTo>
                    <a:lnTo>
                      <a:pt x="2999" y="266"/>
                    </a:lnTo>
                    <a:lnTo>
                      <a:pt x="2982" y="272"/>
                    </a:lnTo>
                    <a:lnTo>
                      <a:pt x="2950" y="302"/>
                    </a:lnTo>
                    <a:lnTo>
                      <a:pt x="2886" y="313"/>
                    </a:lnTo>
                    <a:lnTo>
                      <a:pt x="2829" y="312"/>
                    </a:lnTo>
                    <a:lnTo>
                      <a:pt x="2742" y="323"/>
                    </a:lnTo>
                    <a:lnTo>
                      <a:pt x="2685" y="315"/>
                    </a:lnTo>
                    <a:lnTo>
                      <a:pt x="2651" y="283"/>
                    </a:lnTo>
                    <a:lnTo>
                      <a:pt x="2629" y="277"/>
                    </a:lnTo>
                    <a:lnTo>
                      <a:pt x="2580" y="297"/>
                    </a:lnTo>
                    <a:lnTo>
                      <a:pt x="1968" y="312"/>
                    </a:lnTo>
                    <a:lnTo>
                      <a:pt x="1318" y="302"/>
                    </a:lnTo>
                    <a:lnTo>
                      <a:pt x="773" y="273"/>
                    </a:lnTo>
                    <a:lnTo>
                      <a:pt x="424" y="235"/>
                    </a:lnTo>
                    <a:lnTo>
                      <a:pt x="433" y="278"/>
                    </a:lnTo>
                    <a:lnTo>
                      <a:pt x="434" y="284"/>
                    </a:lnTo>
                    <a:lnTo>
                      <a:pt x="432" y="323"/>
                    </a:lnTo>
                    <a:lnTo>
                      <a:pt x="425" y="368"/>
                    </a:lnTo>
                    <a:lnTo>
                      <a:pt x="412" y="403"/>
                    </a:lnTo>
                    <a:lnTo>
                      <a:pt x="383" y="439"/>
                    </a:lnTo>
                    <a:lnTo>
                      <a:pt x="376" y="441"/>
                    </a:lnTo>
                    <a:lnTo>
                      <a:pt x="344" y="438"/>
                    </a:lnTo>
                    <a:lnTo>
                      <a:pt x="323" y="403"/>
                    </a:lnTo>
                    <a:lnTo>
                      <a:pt x="325" y="371"/>
                    </a:lnTo>
                    <a:lnTo>
                      <a:pt x="342" y="350"/>
                    </a:lnTo>
                    <a:lnTo>
                      <a:pt x="340" y="332"/>
                    </a:lnTo>
                    <a:lnTo>
                      <a:pt x="293" y="297"/>
                    </a:lnTo>
                    <a:lnTo>
                      <a:pt x="264" y="285"/>
                    </a:lnTo>
                    <a:lnTo>
                      <a:pt x="243" y="286"/>
                    </a:lnTo>
                    <a:lnTo>
                      <a:pt x="233" y="313"/>
                    </a:lnTo>
                    <a:lnTo>
                      <a:pt x="240" y="338"/>
                    </a:lnTo>
                    <a:lnTo>
                      <a:pt x="252" y="394"/>
                    </a:lnTo>
                    <a:lnTo>
                      <a:pt x="246" y="435"/>
                    </a:lnTo>
                    <a:lnTo>
                      <a:pt x="247" y="480"/>
                    </a:lnTo>
                    <a:lnTo>
                      <a:pt x="246" y="519"/>
                    </a:lnTo>
                    <a:lnTo>
                      <a:pt x="233" y="564"/>
                    </a:lnTo>
                    <a:lnTo>
                      <a:pt x="218" y="602"/>
                    </a:lnTo>
                    <a:lnTo>
                      <a:pt x="194" y="647"/>
                    </a:lnTo>
                    <a:lnTo>
                      <a:pt x="152" y="702"/>
                    </a:lnTo>
                    <a:lnTo>
                      <a:pt x="135" y="752"/>
                    </a:lnTo>
                    <a:lnTo>
                      <a:pt x="141" y="797"/>
                    </a:lnTo>
                    <a:lnTo>
                      <a:pt x="121" y="857"/>
                    </a:lnTo>
                    <a:lnTo>
                      <a:pt x="103" y="900"/>
                    </a:lnTo>
                    <a:lnTo>
                      <a:pt x="77" y="943"/>
                    </a:lnTo>
                    <a:lnTo>
                      <a:pt x="74" y="972"/>
                    </a:lnTo>
                    <a:lnTo>
                      <a:pt x="84" y="993"/>
                    </a:lnTo>
                    <a:lnTo>
                      <a:pt x="84" y="1015"/>
                    </a:lnTo>
                    <a:lnTo>
                      <a:pt x="55" y="1119"/>
                    </a:lnTo>
                    <a:lnTo>
                      <a:pt x="42" y="1210"/>
                    </a:lnTo>
                    <a:lnTo>
                      <a:pt x="22" y="1232"/>
                    </a:lnTo>
                    <a:lnTo>
                      <a:pt x="3" y="1254"/>
                    </a:lnTo>
                    <a:lnTo>
                      <a:pt x="0" y="1284"/>
                    </a:lnTo>
                    <a:lnTo>
                      <a:pt x="11" y="1299"/>
                    </a:lnTo>
                    <a:lnTo>
                      <a:pt x="40" y="1369"/>
                    </a:lnTo>
                    <a:lnTo>
                      <a:pt x="42" y="1421"/>
                    </a:lnTo>
                    <a:lnTo>
                      <a:pt x="42" y="1461"/>
                    </a:lnTo>
                    <a:lnTo>
                      <a:pt x="53" y="1499"/>
                    </a:lnTo>
                    <a:lnTo>
                      <a:pt x="69" y="1527"/>
                    </a:lnTo>
                    <a:lnTo>
                      <a:pt x="107" y="1540"/>
                    </a:lnTo>
                    <a:lnTo>
                      <a:pt x="115" y="1566"/>
                    </a:lnTo>
                    <a:lnTo>
                      <a:pt x="107" y="1581"/>
                    </a:lnTo>
                    <a:lnTo>
                      <a:pt x="68" y="1607"/>
                    </a:lnTo>
                    <a:lnTo>
                      <a:pt x="76" y="1635"/>
                    </a:lnTo>
                    <a:lnTo>
                      <a:pt x="100" y="1669"/>
                    </a:lnTo>
                    <a:lnTo>
                      <a:pt x="117" y="1702"/>
                    </a:lnTo>
                    <a:lnTo>
                      <a:pt x="103" y="1722"/>
                    </a:lnTo>
                    <a:lnTo>
                      <a:pt x="113" y="1774"/>
                    </a:lnTo>
                    <a:lnTo>
                      <a:pt x="181" y="1894"/>
                    </a:lnTo>
                    <a:lnTo>
                      <a:pt x="201" y="1937"/>
                    </a:lnTo>
                    <a:lnTo>
                      <a:pt x="180" y="1966"/>
                    </a:lnTo>
                    <a:lnTo>
                      <a:pt x="193" y="1990"/>
                    </a:lnTo>
                    <a:lnTo>
                      <a:pt x="255" y="2014"/>
                    </a:lnTo>
                    <a:lnTo>
                      <a:pt x="315" y="2067"/>
                    </a:lnTo>
                    <a:lnTo>
                      <a:pt x="403" y="2131"/>
                    </a:lnTo>
                    <a:lnTo>
                      <a:pt x="411" y="2135"/>
                    </a:lnTo>
                    <a:lnTo>
                      <a:pt x="440" y="2186"/>
                    </a:lnTo>
                    <a:lnTo>
                      <a:pt x="470" y="2222"/>
                    </a:lnTo>
                    <a:lnTo>
                      <a:pt x="495" y="2275"/>
                    </a:lnTo>
                    <a:lnTo>
                      <a:pt x="544" y="2267"/>
                    </a:lnTo>
                    <a:lnTo>
                      <a:pt x="595" y="2264"/>
                    </a:lnTo>
                    <a:lnTo>
                      <a:pt x="674" y="2265"/>
                    </a:lnTo>
                    <a:lnTo>
                      <a:pt x="701" y="2285"/>
                    </a:lnTo>
                    <a:lnTo>
                      <a:pt x="735" y="2311"/>
                    </a:lnTo>
                    <a:lnTo>
                      <a:pt x="791" y="2343"/>
                    </a:lnTo>
                    <a:lnTo>
                      <a:pt x="833" y="2350"/>
                    </a:lnTo>
                    <a:lnTo>
                      <a:pt x="880" y="2361"/>
                    </a:lnTo>
                    <a:lnTo>
                      <a:pt x="935" y="2379"/>
                    </a:lnTo>
                    <a:lnTo>
                      <a:pt x="975" y="2386"/>
                    </a:lnTo>
                    <a:lnTo>
                      <a:pt x="1017" y="2398"/>
                    </a:lnTo>
                    <a:lnTo>
                      <a:pt x="1061" y="2406"/>
                    </a:lnTo>
                    <a:lnTo>
                      <a:pt x="1119" y="2407"/>
                    </a:lnTo>
                    <a:lnTo>
                      <a:pt x="1163" y="2421"/>
                    </a:lnTo>
                    <a:lnTo>
                      <a:pt x="1204" y="2427"/>
                    </a:lnTo>
                    <a:lnTo>
                      <a:pt x="1245" y="2427"/>
                    </a:lnTo>
                    <a:lnTo>
                      <a:pt x="1280" y="2424"/>
                    </a:lnTo>
                    <a:lnTo>
                      <a:pt x="1299" y="2371"/>
                    </a:lnTo>
                    <a:lnTo>
                      <a:pt x="1326" y="2357"/>
                    </a:lnTo>
                    <a:lnTo>
                      <a:pt x="1375" y="2348"/>
                    </a:lnTo>
                    <a:lnTo>
                      <a:pt x="1417" y="2356"/>
                    </a:lnTo>
                    <a:lnTo>
                      <a:pt x="1452" y="2358"/>
                    </a:lnTo>
                    <a:lnTo>
                      <a:pt x="1463" y="2355"/>
                    </a:lnTo>
                    <a:lnTo>
                      <a:pt x="1520" y="2365"/>
                    </a:lnTo>
                    <a:lnTo>
                      <a:pt x="1561" y="2390"/>
                    </a:lnTo>
                    <a:lnTo>
                      <a:pt x="1596" y="2421"/>
                    </a:lnTo>
                    <a:lnTo>
                      <a:pt x="1619" y="2450"/>
                    </a:lnTo>
                    <a:lnTo>
                      <a:pt x="1649" y="2489"/>
                    </a:lnTo>
                    <a:lnTo>
                      <a:pt x="1679" y="2521"/>
                    </a:lnTo>
                    <a:lnTo>
                      <a:pt x="1703" y="2558"/>
                    </a:lnTo>
                    <a:lnTo>
                      <a:pt x="1728" y="2593"/>
                    </a:lnTo>
                    <a:lnTo>
                      <a:pt x="1772" y="2623"/>
                    </a:lnTo>
                    <a:lnTo>
                      <a:pt x="1807" y="2653"/>
                    </a:lnTo>
                    <a:lnTo>
                      <a:pt x="1853" y="2647"/>
                    </a:lnTo>
                    <a:lnTo>
                      <a:pt x="1863" y="2623"/>
                    </a:lnTo>
                    <a:lnTo>
                      <a:pt x="1889" y="2582"/>
                    </a:lnTo>
                    <a:lnTo>
                      <a:pt x="1922" y="2565"/>
                    </a:lnTo>
                    <a:lnTo>
                      <a:pt x="1981" y="2558"/>
                    </a:lnTo>
                    <a:lnTo>
                      <a:pt x="1996" y="2570"/>
                    </a:lnTo>
                    <a:lnTo>
                      <a:pt x="2054" y="2603"/>
                    </a:lnTo>
                    <a:lnTo>
                      <a:pt x="2076" y="2636"/>
                    </a:lnTo>
                    <a:lnTo>
                      <a:pt x="2097" y="2663"/>
                    </a:lnTo>
                    <a:lnTo>
                      <a:pt x="2198" y="2798"/>
                    </a:lnTo>
                    <a:lnTo>
                      <a:pt x="2220" y="2838"/>
                    </a:lnTo>
                    <a:lnTo>
                      <a:pt x="2263" y="2904"/>
                    </a:lnTo>
                    <a:lnTo>
                      <a:pt x="2360" y="2952"/>
                    </a:lnTo>
                    <a:lnTo>
                      <a:pt x="2379" y="2953"/>
                    </a:lnTo>
                    <a:lnTo>
                      <a:pt x="2426" y="2953"/>
                    </a:lnTo>
                    <a:lnTo>
                      <a:pt x="2434" y="2956"/>
                    </a:lnTo>
                    <a:lnTo>
                      <a:pt x="2463" y="2989"/>
                    </a:lnTo>
                    <a:lnTo>
                      <a:pt x="2464" y="2954"/>
                    </a:lnTo>
                    <a:lnTo>
                      <a:pt x="2451" y="2916"/>
                    </a:lnTo>
                    <a:lnTo>
                      <a:pt x="2428" y="2875"/>
                    </a:lnTo>
                    <a:lnTo>
                      <a:pt x="2420" y="2827"/>
                    </a:lnTo>
                    <a:lnTo>
                      <a:pt x="2430" y="2789"/>
                    </a:lnTo>
                    <a:lnTo>
                      <a:pt x="2458" y="2743"/>
                    </a:lnTo>
                    <a:lnTo>
                      <a:pt x="2488" y="2701"/>
                    </a:lnTo>
                    <a:lnTo>
                      <a:pt x="2528" y="2659"/>
                    </a:lnTo>
                    <a:lnTo>
                      <a:pt x="2578" y="2622"/>
                    </a:lnTo>
                    <a:lnTo>
                      <a:pt x="2653" y="2592"/>
                    </a:lnTo>
                    <a:lnTo>
                      <a:pt x="2668" y="2574"/>
                    </a:lnTo>
                    <a:lnTo>
                      <a:pt x="2651" y="2513"/>
                    </a:lnTo>
                    <a:lnTo>
                      <a:pt x="2651" y="2490"/>
                    </a:lnTo>
                    <a:lnTo>
                      <a:pt x="2662" y="2470"/>
                    </a:lnTo>
                    <a:lnTo>
                      <a:pt x="2685" y="2470"/>
                    </a:lnTo>
                    <a:lnTo>
                      <a:pt x="2695" y="2480"/>
                    </a:lnTo>
                    <a:lnTo>
                      <a:pt x="2712" y="2514"/>
                    </a:lnTo>
                    <a:lnTo>
                      <a:pt x="2757" y="2501"/>
                    </a:lnTo>
                    <a:lnTo>
                      <a:pt x="2800" y="2474"/>
                    </a:lnTo>
                    <a:lnTo>
                      <a:pt x="2846" y="2465"/>
                    </a:lnTo>
                    <a:lnTo>
                      <a:pt x="2903" y="2469"/>
                    </a:lnTo>
                    <a:lnTo>
                      <a:pt x="2937" y="2451"/>
                    </a:lnTo>
                    <a:lnTo>
                      <a:pt x="2964" y="2441"/>
                    </a:lnTo>
                    <a:lnTo>
                      <a:pt x="2994" y="2447"/>
                    </a:lnTo>
                    <a:lnTo>
                      <a:pt x="3005" y="2459"/>
                    </a:lnTo>
                    <a:lnTo>
                      <a:pt x="3022" y="2494"/>
                    </a:lnTo>
                    <a:lnTo>
                      <a:pt x="3030" y="2497"/>
                    </a:lnTo>
                    <a:lnTo>
                      <a:pt x="3069" y="2505"/>
                    </a:lnTo>
                    <a:lnTo>
                      <a:pt x="3108" y="2493"/>
                    </a:lnTo>
                    <a:lnTo>
                      <a:pt x="3176" y="2433"/>
                    </a:lnTo>
                    <a:lnTo>
                      <a:pt x="3209" y="2421"/>
                    </a:lnTo>
                    <a:lnTo>
                      <a:pt x="3211" y="2409"/>
                    </a:lnTo>
                    <a:lnTo>
                      <a:pt x="3204" y="2391"/>
                    </a:lnTo>
                    <a:lnTo>
                      <a:pt x="3178" y="2382"/>
                    </a:lnTo>
                    <a:lnTo>
                      <a:pt x="3113" y="2396"/>
                    </a:lnTo>
                    <a:lnTo>
                      <a:pt x="3098" y="2394"/>
                    </a:lnTo>
                    <a:lnTo>
                      <a:pt x="3104" y="2377"/>
                    </a:lnTo>
                    <a:lnTo>
                      <a:pt x="3126" y="2362"/>
                    </a:lnTo>
                    <a:lnTo>
                      <a:pt x="3223" y="2324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38" name="Freeform 34"/>
              <p:cNvSpPr>
                <a:spLocks noChangeAspect="1"/>
              </p:cNvSpPr>
              <p:nvPr/>
            </p:nvSpPr>
            <p:spPr bwMode="auto">
              <a:xfrm>
                <a:off x="1838" y="3178"/>
                <a:ext cx="1595" cy="992"/>
              </a:xfrm>
              <a:custGeom>
                <a:avLst/>
                <a:gdLst>
                  <a:gd name="T0" fmla="*/ 1 w 3159"/>
                  <a:gd name="T1" fmla="*/ 1 h 1930"/>
                  <a:gd name="T2" fmla="*/ 1 w 3159"/>
                  <a:gd name="T3" fmla="*/ 1 h 1930"/>
                  <a:gd name="T4" fmla="*/ 1 w 3159"/>
                  <a:gd name="T5" fmla="*/ 1 h 1930"/>
                  <a:gd name="T6" fmla="*/ 1 w 3159"/>
                  <a:gd name="T7" fmla="*/ 1 h 1930"/>
                  <a:gd name="T8" fmla="*/ 1 w 3159"/>
                  <a:gd name="T9" fmla="*/ 1 h 1930"/>
                  <a:gd name="T10" fmla="*/ 1 w 3159"/>
                  <a:gd name="T11" fmla="*/ 1 h 1930"/>
                  <a:gd name="T12" fmla="*/ 1 w 3159"/>
                  <a:gd name="T13" fmla="*/ 1 h 1930"/>
                  <a:gd name="T14" fmla="*/ 1 w 3159"/>
                  <a:gd name="T15" fmla="*/ 1 h 1930"/>
                  <a:gd name="T16" fmla="*/ 1 w 3159"/>
                  <a:gd name="T17" fmla="*/ 1 h 1930"/>
                  <a:gd name="T18" fmla="*/ 1 w 3159"/>
                  <a:gd name="T19" fmla="*/ 1 h 1930"/>
                  <a:gd name="T20" fmla="*/ 1 w 3159"/>
                  <a:gd name="T21" fmla="*/ 1 h 1930"/>
                  <a:gd name="T22" fmla="*/ 1 w 3159"/>
                  <a:gd name="T23" fmla="*/ 1 h 1930"/>
                  <a:gd name="T24" fmla="*/ 1 w 3159"/>
                  <a:gd name="T25" fmla="*/ 1 h 1930"/>
                  <a:gd name="T26" fmla="*/ 1 w 3159"/>
                  <a:gd name="T27" fmla="*/ 1 h 1930"/>
                  <a:gd name="T28" fmla="*/ 1 w 3159"/>
                  <a:gd name="T29" fmla="*/ 1 h 1930"/>
                  <a:gd name="T30" fmla="*/ 1 w 3159"/>
                  <a:gd name="T31" fmla="*/ 1 h 1930"/>
                  <a:gd name="T32" fmla="*/ 1 w 3159"/>
                  <a:gd name="T33" fmla="*/ 1 h 1930"/>
                  <a:gd name="T34" fmla="*/ 1 w 3159"/>
                  <a:gd name="T35" fmla="*/ 1 h 1930"/>
                  <a:gd name="T36" fmla="*/ 1 w 3159"/>
                  <a:gd name="T37" fmla="*/ 1 h 1930"/>
                  <a:gd name="T38" fmla="*/ 1 w 3159"/>
                  <a:gd name="T39" fmla="*/ 1 h 1930"/>
                  <a:gd name="T40" fmla="*/ 1 w 3159"/>
                  <a:gd name="T41" fmla="*/ 1 h 1930"/>
                  <a:gd name="T42" fmla="*/ 1 w 3159"/>
                  <a:gd name="T43" fmla="*/ 1 h 1930"/>
                  <a:gd name="T44" fmla="*/ 1 w 3159"/>
                  <a:gd name="T45" fmla="*/ 1 h 1930"/>
                  <a:gd name="T46" fmla="*/ 1 w 3159"/>
                  <a:gd name="T47" fmla="*/ 1 h 1930"/>
                  <a:gd name="T48" fmla="*/ 1 w 3159"/>
                  <a:gd name="T49" fmla="*/ 1 h 1930"/>
                  <a:gd name="T50" fmla="*/ 1 w 3159"/>
                  <a:gd name="T51" fmla="*/ 1 h 1930"/>
                  <a:gd name="T52" fmla="*/ 1 w 3159"/>
                  <a:gd name="T53" fmla="*/ 1 h 1930"/>
                  <a:gd name="T54" fmla="*/ 1 w 3159"/>
                  <a:gd name="T55" fmla="*/ 1 h 1930"/>
                  <a:gd name="T56" fmla="*/ 1 w 3159"/>
                  <a:gd name="T57" fmla="*/ 1 h 1930"/>
                  <a:gd name="T58" fmla="*/ 1 w 3159"/>
                  <a:gd name="T59" fmla="*/ 1 h 1930"/>
                  <a:gd name="T60" fmla="*/ 1 w 3159"/>
                  <a:gd name="T61" fmla="*/ 1 h 1930"/>
                  <a:gd name="T62" fmla="*/ 1 w 3159"/>
                  <a:gd name="T63" fmla="*/ 1 h 1930"/>
                  <a:gd name="T64" fmla="*/ 1 w 3159"/>
                  <a:gd name="T65" fmla="*/ 1 h 1930"/>
                  <a:gd name="T66" fmla="*/ 1 w 3159"/>
                  <a:gd name="T67" fmla="*/ 1 h 1930"/>
                  <a:gd name="T68" fmla="*/ 1 w 3159"/>
                  <a:gd name="T69" fmla="*/ 1 h 1930"/>
                  <a:gd name="T70" fmla="*/ 1 w 3159"/>
                  <a:gd name="T71" fmla="*/ 1 h 1930"/>
                  <a:gd name="T72" fmla="*/ 1 w 3159"/>
                  <a:gd name="T73" fmla="*/ 1 h 1930"/>
                  <a:gd name="T74" fmla="*/ 1 w 3159"/>
                  <a:gd name="T75" fmla="*/ 1 h 1930"/>
                  <a:gd name="T76" fmla="*/ 1 w 3159"/>
                  <a:gd name="T77" fmla="*/ 1 h 1930"/>
                  <a:gd name="T78" fmla="*/ 1 w 3159"/>
                  <a:gd name="T79" fmla="*/ 1 h 1930"/>
                  <a:gd name="T80" fmla="*/ 1 w 3159"/>
                  <a:gd name="T81" fmla="*/ 1 h 1930"/>
                  <a:gd name="T82" fmla="*/ 1 w 3159"/>
                  <a:gd name="T83" fmla="*/ 1 h 1930"/>
                  <a:gd name="T84" fmla="*/ 1 w 3159"/>
                  <a:gd name="T85" fmla="*/ 1 h 1930"/>
                  <a:gd name="T86" fmla="*/ 1 w 3159"/>
                  <a:gd name="T87" fmla="*/ 1 h 1930"/>
                  <a:gd name="T88" fmla="*/ 1 w 3159"/>
                  <a:gd name="T89" fmla="*/ 1 h 1930"/>
                  <a:gd name="T90" fmla="*/ 1 w 3159"/>
                  <a:gd name="T91" fmla="*/ 1 h 1930"/>
                  <a:gd name="T92" fmla="*/ 1 w 3159"/>
                  <a:gd name="T93" fmla="*/ 1 h 1930"/>
                  <a:gd name="T94" fmla="*/ 1 w 3159"/>
                  <a:gd name="T95" fmla="*/ 1 h 1930"/>
                  <a:gd name="T96" fmla="*/ 1 w 3159"/>
                  <a:gd name="T97" fmla="*/ 1 h 1930"/>
                  <a:gd name="T98" fmla="*/ 1 w 3159"/>
                  <a:gd name="T99" fmla="*/ 1 h 1930"/>
                  <a:gd name="T100" fmla="*/ 1 w 3159"/>
                  <a:gd name="T101" fmla="*/ 1 h 1930"/>
                  <a:gd name="T102" fmla="*/ 1 w 3159"/>
                  <a:gd name="T103" fmla="*/ 1 h 1930"/>
                  <a:gd name="T104" fmla="*/ 1 w 3159"/>
                  <a:gd name="T105" fmla="*/ 1 h 1930"/>
                  <a:gd name="T106" fmla="*/ 1 w 3159"/>
                  <a:gd name="T107" fmla="*/ 1 h 1930"/>
                  <a:gd name="T108" fmla="*/ 1 w 3159"/>
                  <a:gd name="T109" fmla="*/ 1 h 1930"/>
                  <a:gd name="T110" fmla="*/ 1 w 3159"/>
                  <a:gd name="T111" fmla="*/ 1 h 1930"/>
                  <a:gd name="T112" fmla="*/ 1 w 3159"/>
                  <a:gd name="T113" fmla="*/ 1 h 1930"/>
                  <a:gd name="T114" fmla="*/ 1 w 3159"/>
                  <a:gd name="T115" fmla="*/ 1 h 1930"/>
                  <a:gd name="T116" fmla="*/ 1 w 3159"/>
                  <a:gd name="T117" fmla="*/ 1 h 1930"/>
                  <a:gd name="T118" fmla="*/ 1 w 3159"/>
                  <a:gd name="T119" fmla="*/ 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159" h="1930">
                    <a:moveTo>
                      <a:pt x="2251" y="1472"/>
                    </a:moveTo>
                    <a:lnTo>
                      <a:pt x="2198" y="1402"/>
                    </a:lnTo>
                    <a:lnTo>
                      <a:pt x="2169" y="1367"/>
                    </a:lnTo>
                    <a:lnTo>
                      <a:pt x="2126" y="1331"/>
                    </a:lnTo>
                    <a:lnTo>
                      <a:pt x="2095" y="1306"/>
                    </a:lnTo>
                    <a:lnTo>
                      <a:pt x="2068" y="1302"/>
                    </a:lnTo>
                    <a:lnTo>
                      <a:pt x="2059" y="1250"/>
                    </a:lnTo>
                    <a:lnTo>
                      <a:pt x="2032" y="1186"/>
                    </a:lnTo>
                    <a:lnTo>
                      <a:pt x="2011" y="1179"/>
                    </a:lnTo>
                    <a:lnTo>
                      <a:pt x="1979" y="1157"/>
                    </a:lnTo>
                    <a:lnTo>
                      <a:pt x="1971" y="1120"/>
                    </a:lnTo>
                    <a:lnTo>
                      <a:pt x="1979" y="1080"/>
                    </a:lnTo>
                    <a:lnTo>
                      <a:pt x="1951" y="989"/>
                    </a:lnTo>
                    <a:lnTo>
                      <a:pt x="1929" y="889"/>
                    </a:lnTo>
                    <a:lnTo>
                      <a:pt x="1927" y="807"/>
                    </a:lnTo>
                    <a:lnTo>
                      <a:pt x="1961" y="745"/>
                    </a:lnTo>
                    <a:lnTo>
                      <a:pt x="1968" y="725"/>
                    </a:lnTo>
                    <a:lnTo>
                      <a:pt x="1939" y="694"/>
                    </a:lnTo>
                    <a:lnTo>
                      <a:pt x="1931" y="689"/>
                    </a:lnTo>
                    <a:lnTo>
                      <a:pt x="1884" y="690"/>
                    </a:lnTo>
                    <a:lnTo>
                      <a:pt x="1866" y="689"/>
                    </a:lnTo>
                    <a:lnTo>
                      <a:pt x="1768" y="640"/>
                    </a:lnTo>
                    <a:lnTo>
                      <a:pt x="1725" y="575"/>
                    </a:lnTo>
                    <a:lnTo>
                      <a:pt x="1703" y="535"/>
                    </a:lnTo>
                    <a:lnTo>
                      <a:pt x="1602" y="400"/>
                    </a:lnTo>
                    <a:lnTo>
                      <a:pt x="1581" y="374"/>
                    </a:lnTo>
                    <a:lnTo>
                      <a:pt x="1559" y="340"/>
                    </a:lnTo>
                    <a:lnTo>
                      <a:pt x="1501" y="306"/>
                    </a:lnTo>
                    <a:lnTo>
                      <a:pt x="1486" y="296"/>
                    </a:lnTo>
                    <a:lnTo>
                      <a:pt x="1427" y="301"/>
                    </a:lnTo>
                    <a:lnTo>
                      <a:pt x="1395" y="318"/>
                    </a:lnTo>
                    <a:lnTo>
                      <a:pt x="1369" y="359"/>
                    </a:lnTo>
                    <a:lnTo>
                      <a:pt x="1358" y="383"/>
                    </a:lnTo>
                    <a:lnTo>
                      <a:pt x="1313" y="390"/>
                    </a:lnTo>
                    <a:lnTo>
                      <a:pt x="1277" y="359"/>
                    </a:lnTo>
                    <a:lnTo>
                      <a:pt x="1233" y="329"/>
                    </a:lnTo>
                    <a:lnTo>
                      <a:pt x="1208" y="296"/>
                    </a:lnTo>
                    <a:lnTo>
                      <a:pt x="1184" y="258"/>
                    </a:lnTo>
                    <a:lnTo>
                      <a:pt x="1154" y="227"/>
                    </a:lnTo>
                    <a:lnTo>
                      <a:pt x="1124" y="188"/>
                    </a:lnTo>
                    <a:lnTo>
                      <a:pt x="1101" y="158"/>
                    </a:lnTo>
                    <a:lnTo>
                      <a:pt x="1066" y="126"/>
                    </a:lnTo>
                    <a:lnTo>
                      <a:pt x="1025" y="101"/>
                    </a:lnTo>
                    <a:lnTo>
                      <a:pt x="968" y="92"/>
                    </a:lnTo>
                    <a:lnTo>
                      <a:pt x="957" y="95"/>
                    </a:lnTo>
                    <a:lnTo>
                      <a:pt x="923" y="92"/>
                    </a:lnTo>
                    <a:lnTo>
                      <a:pt x="880" y="85"/>
                    </a:lnTo>
                    <a:lnTo>
                      <a:pt x="831" y="93"/>
                    </a:lnTo>
                    <a:lnTo>
                      <a:pt x="804" y="108"/>
                    </a:lnTo>
                    <a:lnTo>
                      <a:pt x="785" y="161"/>
                    </a:lnTo>
                    <a:lnTo>
                      <a:pt x="750" y="163"/>
                    </a:lnTo>
                    <a:lnTo>
                      <a:pt x="709" y="164"/>
                    </a:lnTo>
                    <a:lnTo>
                      <a:pt x="669" y="158"/>
                    </a:lnTo>
                    <a:lnTo>
                      <a:pt x="624" y="143"/>
                    </a:lnTo>
                    <a:lnTo>
                      <a:pt x="566" y="143"/>
                    </a:lnTo>
                    <a:lnTo>
                      <a:pt x="522" y="134"/>
                    </a:lnTo>
                    <a:lnTo>
                      <a:pt x="480" y="122"/>
                    </a:lnTo>
                    <a:lnTo>
                      <a:pt x="440" y="116"/>
                    </a:lnTo>
                    <a:lnTo>
                      <a:pt x="385" y="97"/>
                    </a:lnTo>
                    <a:lnTo>
                      <a:pt x="338" y="87"/>
                    </a:lnTo>
                    <a:lnTo>
                      <a:pt x="296" y="80"/>
                    </a:lnTo>
                    <a:lnTo>
                      <a:pt x="240" y="48"/>
                    </a:lnTo>
                    <a:lnTo>
                      <a:pt x="206" y="22"/>
                    </a:lnTo>
                    <a:lnTo>
                      <a:pt x="179" y="2"/>
                    </a:lnTo>
                    <a:lnTo>
                      <a:pt x="100" y="0"/>
                    </a:lnTo>
                    <a:lnTo>
                      <a:pt x="49" y="4"/>
                    </a:lnTo>
                    <a:lnTo>
                      <a:pt x="0" y="12"/>
                    </a:lnTo>
                    <a:lnTo>
                      <a:pt x="37" y="159"/>
                    </a:lnTo>
                    <a:lnTo>
                      <a:pt x="70" y="214"/>
                    </a:lnTo>
                    <a:lnTo>
                      <a:pt x="95" y="273"/>
                    </a:lnTo>
                    <a:lnTo>
                      <a:pt x="103" y="342"/>
                    </a:lnTo>
                    <a:lnTo>
                      <a:pt x="153" y="410"/>
                    </a:lnTo>
                    <a:lnTo>
                      <a:pt x="221" y="461"/>
                    </a:lnTo>
                    <a:lnTo>
                      <a:pt x="258" y="483"/>
                    </a:lnTo>
                    <a:lnTo>
                      <a:pt x="278" y="513"/>
                    </a:lnTo>
                    <a:lnTo>
                      <a:pt x="280" y="544"/>
                    </a:lnTo>
                    <a:lnTo>
                      <a:pt x="266" y="566"/>
                    </a:lnTo>
                    <a:lnTo>
                      <a:pt x="207" y="565"/>
                    </a:lnTo>
                    <a:lnTo>
                      <a:pt x="188" y="568"/>
                    </a:lnTo>
                    <a:lnTo>
                      <a:pt x="190" y="573"/>
                    </a:lnTo>
                    <a:lnTo>
                      <a:pt x="239" y="609"/>
                    </a:lnTo>
                    <a:lnTo>
                      <a:pt x="292" y="642"/>
                    </a:lnTo>
                    <a:lnTo>
                      <a:pt x="341" y="701"/>
                    </a:lnTo>
                    <a:lnTo>
                      <a:pt x="380" y="726"/>
                    </a:lnTo>
                    <a:lnTo>
                      <a:pt x="422" y="775"/>
                    </a:lnTo>
                    <a:lnTo>
                      <a:pt x="455" y="835"/>
                    </a:lnTo>
                    <a:lnTo>
                      <a:pt x="469" y="897"/>
                    </a:lnTo>
                    <a:lnTo>
                      <a:pt x="487" y="932"/>
                    </a:lnTo>
                    <a:lnTo>
                      <a:pt x="529" y="968"/>
                    </a:lnTo>
                    <a:lnTo>
                      <a:pt x="580" y="1009"/>
                    </a:lnTo>
                    <a:lnTo>
                      <a:pt x="614" y="1040"/>
                    </a:lnTo>
                    <a:lnTo>
                      <a:pt x="638" y="1085"/>
                    </a:lnTo>
                    <a:lnTo>
                      <a:pt x="679" y="1140"/>
                    </a:lnTo>
                    <a:lnTo>
                      <a:pt x="706" y="1157"/>
                    </a:lnTo>
                    <a:lnTo>
                      <a:pt x="741" y="1140"/>
                    </a:lnTo>
                    <a:lnTo>
                      <a:pt x="751" y="1114"/>
                    </a:lnTo>
                    <a:lnTo>
                      <a:pt x="728" y="1074"/>
                    </a:lnTo>
                    <a:lnTo>
                      <a:pt x="695" y="1041"/>
                    </a:lnTo>
                    <a:lnTo>
                      <a:pt x="665" y="1004"/>
                    </a:lnTo>
                    <a:lnTo>
                      <a:pt x="624" y="1006"/>
                    </a:lnTo>
                    <a:lnTo>
                      <a:pt x="609" y="978"/>
                    </a:lnTo>
                    <a:lnTo>
                      <a:pt x="621" y="940"/>
                    </a:lnTo>
                    <a:lnTo>
                      <a:pt x="609" y="916"/>
                    </a:lnTo>
                    <a:lnTo>
                      <a:pt x="583" y="896"/>
                    </a:lnTo>
                    <a:lnTo>
                      <a:pt x="537" y="740"/>
                    </a:lnTo>
                    <a:lnTo>
                      <a:pt x="526" y="728"/>
                    </a:lnTo>
                    <a:lnTo>
                      <a:pt x="521" y="749"/>
                    </a:lnTo>
                    <a:lnTo>
                      <a:pt x="410" y="534"/>
                    </a:lnTo>
                    <a:lnTo>
                      <a:pt x="385" y="502"/>
                    </a:lnTo>
                    <a:lnTo>
                      <a:pt x="288" y="425"/>
                    </a:lnTo>
                    <a:lnTo>
                      <a:pt x="253" y="374"/>
                    </a:lnTo>
                    <a:lnTo>
                      <a:pt x="219" y="296"/>
                    </a:lnTo>
                    <a:lnTo>
                      <a:pt x="212" y="225"/>
                    </a:lnTo>
                    <a:lnTo>
                      <a:pt x="191" y="163"/>
                    </a:lnTo>
                    <a:lnTo>
                      <a:pt x="199" y="130"/>
                    </a:lnTo>
                    <a:lnTo>
                      <a:pt x="231" y="120"/>
                    </a:lnTo>
                    <a:lnTo>
                      <a:pt x="256" y="137"/>
                    </a:lnTo>
                    <a:lnTo>
                      <a:pt x="354" y="181"/>
                    </a:lnTo>
                    <a:lnTo>
                      <a:pt x="364" y="211"/>
                    </a:lnTo>
                    <a:lnTo>
                      <a:pt x="351" y="233"/>
                    </a:lnTo>
                    <a:lnTo>
                      <a:pt x="381" y="264"/>
                    </a:lnTo>
                    <a:lnTo>
                      <a:pt x="395" y="331"/>
                    </a:lnTo>
                    <a:lnTo>
                      <a:pt x="446" y="443"/>
                    </a:lnTo>
                    <a:lnTo>
                      <a:pt x="487" y="480"/>
                    </a:lnTo>
                    <a:lnTo>
                      <a:pt x="520" y="526"/>
                    </a:lnTo>
                    <a:lnTo>
                      <a:pt x="596" y="560"/>
                    </a:lnTo>
                    <a:lnTo>
                      <a:pt x="615" y="592"/>
                    </a:lnTo>
                    <a:lnTo>
                      <a:pt x="607" y="613"/>
                    </a:lnTo>
                    <a:lnTo>
                      <a:pt x="640" y="639"/>
                    </a:lnTo>
                    <a:lnTo>
                      <a:pt x="678" y="690"/>
                    </a:lnTo>
                    <a:lnTo>
                      <a:pt x="733" y="740"/>
                    </a:lnTo>
                    <a:lnTo>
                      <a:pt x="770" y="794"/>
                    </a:lnTo>
                    <a:lnTo>
                      <a:pt x="758" y="823"/>
                    </a:lnTo>
                    <a:lnTo>
                      <a:pt x="831" y="862"/>
                    </a:lnTo>
                    <a:lnTo>
                      <a:pt x="909" y="949"/>
                    </a:lnTo>
                    <a:lnTo>
                      <a:pt x="976" y="1013"/>
                    </a:lnTo>
                    <a:lnTo>
                      <a:pt x="1039" y="1087"/>
                    </a:lnTo>
                    <a:lnTo>
                      <a:pt x="1069" y="1118"/>
                    </a:lnTo>
                    <a:lnTo>
                      <a:pt x="1115" y="1163"/>
                    </a:lnTo>
                    <a:lnTo>
                      <a:pt x="1162" y="1269"/>
                    </a:lnTo>
                    <a:lnTo>
                      <a:pt x="1198" y="1304"/>
                    </a:lnTo>
                    <a:lnTo>
                      <a:pt x="1227" y="1353"/>
                    </a:lnTo>
                    <a:lnTo>
                      <a:pt x="1222" y="1362"/>
                    </a:lnTo>
                    <a:lnTo>
                      <a:pt x="1191" y="1383"/>
                    </a:lnTo>
                    <a:lnTo>
                      <a:pt x="1175" y="1403"/>
                    </a:lnTo>
                    <a:lnTo>
                      <a:pt x="1194" y="1462"/>
                    </a:lnTo>
                    <a:lnTo>
                      <a:pt x="1241" y="1500"/>
                    </a:lnTo>
                    <a:lnTo>
                      <a:pt x="1276" y="1530"/>
                    </a:lnTo>
                    <a:lnTo>
                      <a:pt x="1339" y="1564"/>
                    </a:lnTo>
                    <a:lnTo>
                      <a:pt x="1383" y="1577"/>
                    </a:lnTo>
                    <a:lnTo>
                      <a:pt x="1411" y="1607"/>
                    </a:lnTo>
                    <a:lnTo>
                      <a:pt x="1468" y="1638"/>
                    </a:lnTo>
                    <a:lnTo>
                      <a:pt x="1513" y="1643"/>
                    </a:lnTo>
                    <a:lnTo>
                      <a:pt x="1565" y="1638"/>
                    </a:lnTo>
                    <a:lnTo>
                      <a:pt x="1603" y="1655"/>
                    </a:lnTo>
                    <a:lnTo>
                      <a:pt x="1649" y="1673"/>
                    </a:lnTo>
                    <a:lnTo>
                      <a:pt x="1697" y="1700"/>
                    </a:lnTo>
                    <a:lnTo>
                      <a:pt x="1741" y="1720"/>
                    </a:lnTo>
                    <a:lnTo>
                      <a:pt x="1761" y="1725"/>
                    </a:lnTo>
                    <a:lnTo>
                      <a:pt x="1808" y="1743"/>
                    </a:lnTo>
                    <a:lnTo>
                      <a:pt x="1852" y="1757"/>
                    </a:lnTo>
                    <a:lnTo>
                      <a:pt x="1895" y="1764"/>
                    </a:lnTo>
                    <a:lnTo>
                      <a:pt x="1950" y="1760"/>
                    </a:lnTo>
                    <a:lnTo>
                      <a:pt x="2021" y="1798"/>
                    </a:lnTo>
                    <a:lnTo>
                      <a:pt x="2082" y="1798"/>
                    </a:lnTo>
                    <a:lnTo>
                      <a:pt x="2147" y="1820"/>
                    </a:lnTo>
                    <a:lnTo>
                      <a:pt x="2206" y="1821"/>
                    </a:lnTo>
                    <a:lnTo>
                      <a:pt x="2251" y="1815"/>
                    </a:lnTo>
                    <a:lnTo>
                      <a:pt x="2300" y="1805"/>
                    </a:lnTo>
                    <a:lnTo>
                      <a:pt x="2387" y="1767"/>
                    </a:lnTo>
                    <a:lnTo>
                      <a:pt x="2429" y="1760"/>
                    </a:lnTo>
                    <a:lnTo>
                      <a:pt x="2456" y="1763"/>
                    </a:lnTo>
                    <a:lnTo>
                      <a:pt x="2502" y="1769"/>
                    </a:lnTo>
                    <a:lnTo>
                      <a:pt x="2538" y="1792"/>
                    </a:lnTo>
                    <a:lnTo>
                      <a:pt x="2588" y="1830"/>
                    </a:lnTo>
                    <a:lnTo>
                      <a:pt x="2630" y="1858"/>
                    </a:lnTo>
                    <a:lnTo>
                      <a:pt x="2682" y="1893"/>
                    </a:lnTo>
                    <a:lnTo>
                      <a:pt x="2716" y="1922"/>
                    </a:lnTo>
                    <a:lnTo>
                      <a:pt x="2731" y="1930"/>
                    </a:lnTo>
                    <a:lnTo>
                      <a:pt x="2737" y="1888"/>
                    </a:lnTo>
                    <a:lnTo>
                      <a:pt x="2723" y="1862"/>
                    </a:lnTo>
                    <a:lnTo>
                      <a:pt x="2715" y="1838"/>
                    </a:lnTo>
                    <a:lnTo>
                      <a:pt x="2716" y="1806"/>
                    </a:lnTo>
                    <a:lnTo>
                      <a:pt x="2735" y="1789"/>
                    </a:lnTo>
                    <a:lnTo>
                      <a:pt x="2874" y="1754"/>
                    </a:lnTo>
                    <a:lnTo>
                      <a:pt x="2890" y="1744"/>
                    </a:lnTo>
                    <a:lnTo>
                      <a:pt x="2889" y="1713"/>
                    </a:lnTo>
                    <a:lnTo>
                      <a:pt x="2907" y="1691"/>
                    </a:lnTo>
                    <a:lnTo>
                      <a:pt x="2911" y="1673"/>
                    </a:lnTo>
                    <a:lnTo>
                      <a:pt x="2887" y="1672"/>
                    </a:lnTo>
                    <a:lnTo>
                      <a:pt x="2859" y="1655"/>
                    </a:lnTo>
                    <a:lnTo>
                      <a:pt x="2841" y="1632"/>
                    </a:lnTo>
                    <a:lnTo>
                      <a:pt x="2825" y="1601"/>
                    </a:lnTo>
                    <a:lnTo>
                      <a:pt x="2815" y="1557"/>
                    </a:lnTo>
                    <a:lnTo>
                      <a:pt x="2877" y="1536"/>
                    </a:lnTo>
                    <a:lnTo>
                      <a:pt x="2972" y="1507"/>
                    </a:lnTo>
                    <a:lnTo>
                      <a:pt x="3032" y="1490"/>
                    </a:lnTo>
                    <a:lnTo>
                      <a:pt x="3050" y="1450"/>
                    </a:lnTo>
                    <a:lnTo>
                      <a:pt x="3068" y="1438"/>
                    </a:lnTo>
                    <a:lnTo>
                      <a:pt x="3092" y="1443"/>
                    </a:lnTo>
                    <a:lnTo>
                      <a:pt x="3099" y="1415"/>
                    </a:lnTo>
                    <a:lnTo>
                      <a:pt x="3114" y="1435"/>
                    </a:lnTo>
                    <a:lnTo>
                      <a:pt x="3132" y="1451"/>
                    </a:lnTo>
                    <a:lnTo>
                      <a:pt x="3150" y="1446"/>
                    </a:lnTo>
                    <a:lnTo>
                      <a:pt x="3159" y="1427"/>
                    </a:lnTo>
                    <a:lnTo>
                      <a:pt x="3147" y="1391"/>
                    </a:lnTo>
                    <a:lnTo>
                      <a:pt x="3137" y="1357"/>
                    </a:lnTo>
                    <a:lnTo>
                      <a:pt x="3148" y="1320"/>
                    </a:lnTo>
                    <a:lnTo>
                      <a:pt x="3142" y="1297"/>
                    </a:lnTo>
                    <a:lnTo>
                      <a:pt x="3125" y="1281"/>
                    </a:lnTo>
                    <a:lnTo>
                      <a:pt x="3095" y="1230"/>
                    </a:lnTo>
                    <a:lnTo>
                      <a:pt x="3102" y="1202"/>
                    </a:lnTo>
                    <a:lnTo>
                      <a:pt x="3139" y="1154"/>
                    </a:lnTo>
                    <a:lnTo>
                      <a:pt x="3153" y="1106"/>
                    </a:lnTo>
                    <a:lnTo>
                      <a:pt x="3150" y="1055"/>
                    </a:lnTo>
                    <a:lnTo>
                      <a:pt x="3132" y="1037"/>
                    </a:lnTo>
                    <a:lnTo>
                      <a:pt x="3084" y="1040"/>
                    </a:lnTo>
                    <a:lnTo>
                      <a:pt x="3033" y="1047"/>
                    </a:lnTo>
                    <a:lnTo>
                      <a:pt x="2903" y="1080"/>
                    </a:lnTo>
                    <a:lnTo>
                      <a:pt x="2825" y="1118"/>
                    </a:lnTo>
                    <a:lnTo>
                      <a:pt x="2786" y="1139"/>
                    </a:lnTo>
                    <a:lnTo>
                      <a:pt x="2777" y="1157"/>
                    </a:lnTo>
                    <a:lnTo>
                      <a:pt x="2771" y="1197"/>
                    </a:lnTo>
                    <a:lnTo>
                      <a:pt x="2782" y="1235"/>
                    </a:lnTo>
                    <a:lnTo>
                      <a:pt x="2808" y="1257"/>
                    </a:lnTo>
                    <a:lnTo>
                      <a:pt x="2816" y="1284"/>
                    </a:lnTo>
                    <a:lnTo>
                      <a:pt x="2802" y="1315"/>
                    </a:lnTo>
                    <a:lnTo>
                      <a:pt x="2761" y="1332"/>
                    </a:lnTo>
                    <a:lnTo>
                      <a:pt x="2733" y="1388"/>
                    </a:lnTo>
                    <a:lnTo>
                      <a:pt x="2748" y="1419"/>
                    </a:lnTo>
                    <a:lnTo>
                      <a:pt x="2729" y="1442"/>
                    </a:lnTo>
                    <a:lnTo>
                      <a:pt x="2693" y="1454"/>
                    </a:lnTo>
                    <a:lnTo>
                      <a:pt x="2667" y="1433"/>
                    </a:lnTo>
                    <a:lnTo>
                      <a:pt x="2592" y="1445"/>
                    </a:lnTo>
                    <a:lnTo>
                      <a:pt x="2563" y="1468"/>
                    </a:lnTo>
                    <a:lnTo>
                      <a:pt x="2519" y="1481"/>
                    </a:lnTo>
                    <a:lnTo>
                      <a:pt x="2440" y="1513"/>
                    </a:lnTo>
                    <a:lnTo>
                      <a:pt x="2406" y="1514"/>
                    </a:lnTo>
                    <a:lnTo>
                      <a:pt x="2382" y="1503"/>
                    </a:lnTo>
                    <a:lnTo>
                      <a:pt x="2362" y="1466"/>
                    </a:lnTo>
                    <a:lnTo>
                      <a:pt x="2323" y="1468"/>
                    </a:lnTo>
                    <a:lnTo>
                      <a:pt x="2271" y="1478"/>
                    </a:lnTo>
                    <a:lnTo>
                      <a:pt x="2251" y="147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3317" name="Rectangle 35"/>
            <p:cNvSpPr>
              <a:spLocks noChangeAspect="1" noChangeArrowheads="1"/>
            </p:cNvSpPr>
            <p:nvPr/>
          </p:nvSpPr>
          <p:spPr bwMode="auto">
            <a:xfrm>
              <a:off x="2496" y="3792"/>
              <a:ext cx="27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lnSpc>
                  <a:spcPct val="100000"/>
                </a:lnSpc>
              </a:pPr>
              <a:r>
                <a:rPr lang="en-US" sz="700">
                  <a:solidFill>
                    <a:schemeClr val="tx1"/>
                  </a:solidFill>
                  <a:latin typeface="Arial Narrow" pitchFamily="34" charset="0"/>
                </a:rPr>
                <a:t>Mexico City</a:t>
              </a:r>
              <a:endParaRPr lang="en-US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318" name="AutoShape 36"/>
            <p:cNvSpPr>
              <a:spLocks noChangeAspect="1" noChangeArrowheads="1"/>
            </p:cNvSpPr>
            <p:nvPr/>
          </p:nvSpPr>
          <p:spPr bwMode="auto">
            <a:xfrm>
              <a:off x="2712" y="3881"/>
              <a:ext cx="46" cy="46"/>
            </a:xfrm>
            <a:prstGeom prst="diamond">
              <a:avLst/>
            </a:prstGeom>
            <a:solidFill>
              <a:srgbClr val="03684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3319" name="Group 37"/>
            <p:cNvGrpSpPr>
              <a:grpSpLocks noChangeAspect="1"/>
            </p:cNvGrpSpPr>
            <p:nvPr/>
          </p:nvGrpSpPr>
          <p:grpSpPr bwMode="auto">
            <a:xfrm>
              <a:off x="1289" y="1613"/>
              <a:ext cx="2936" cy="1232"/>
              <a:chOff x="1289" y="1613"/>
              <a:chExt cx="2936" cy="1232"/>
            </a:xfrm>
          </p:grpSpPr>
          <p:sp>
            <p:nvSpPr>
              <p:cNvPr id="1340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710" y="1832"/>
                <a:ext cx="24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800" b="1" i="1">
                    <a:solidFill>
                      <a:schemeClr val="tx1"/>
                    </a:solidFill>
                    <a:latin typeface="Arial Narrow" pitchFamily="34" charset="0"/>
                  </a:rPr>
                  <a:t>1000 km</a:t>
                </a:r>
                <a:endParaRPr lang="en-US" sz="2400" b="1" i="1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401" name="Line 39"/>
              <p:cNvSpPr>
                <a:spLocks noChangeAspect="1" noChangeShapeType="1"/>
              </p:cNvSpPr>
              <p:nvPr/>
            </p:nvSpPr>
            <p:spPr bwMode="auto">
              <a:xfrm>
                <a:off x="1798" y="1933"/>
                <a:ext cx="2" cy="105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02" name="Freeform 40"/>
              <p:cNvSpPr>
                <a:spLocks noChangeAspect="1"/>
              </p:cNvSpPr>
              <p:nvPr/>
            </p:nvSpPr>
            <p:spPr bwMode="auto">
              <a:xfrm>
                <a:off x="1773" y="2020"/>
                <a:ext cx="51" cy="54"/>
              </a:xfrm>
              <a:custGeom>
                <a:avLst/>
                <a:gdLst>
                  <a:gd name="T0" fmla="*/ 0 w 103"/>
                  <a:gd name="T1" fmla="*/ 0 h 102"/>
                  <a:gd name="T2" fmla="*/ 0 w 103"/>
                  <a:gd name="T3" fmla="*/ 1 h 102"/>
                  <a:gd name="T4" fmla="*/ 0 w 103"/>
                  <a:gd name="T5" fmla="*/ 0 h 102"/>
                  <a:gd name="T6" fmla="*/ 0 w 103"/>
                  <a:gd name="T7" fmla="*/ 1 h 102"/>
                  <a:gd name="T8" fmla="*/ 0 w 10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51" y="102"/>
                    </a:lnTo>
                    <a:lnTo>
                      <a:pt x="0" y="0"/>
                    </a:lnTo>
                    <a:lnTo>
                      <a:pt x="5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03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1798" y="1678"/>
                <a:ext cx="2" cy="147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04" name="Freeform 42"/>
              <p:cNvSpPr>
                <a:spLocks noChangeAspect="1"/>
              </p:cNvSpPr>
              <p:nvPr/>
            </p:nvSpPr>
            <p:spPr bwMode="auto">
              <a:xfrm>
                <a:off x="1773" y="1642"/>
                <a:ext cx="51" cy="52"/>
              </a:xfrm>
              <a:custGeom>
                <a:avLst/>
                <a:gdLst>
                  <a:gd name="T0" fmla="*/ 0 w 103"/>
                  <a:gd name="T1" fmla="*/ 1 h 103"/>
                  <a:gd name="T2" fmla="*/ 0 w 103"/>
                  <a:gd name="T3" fmla="*/ 0 h 103"/>
                  <a:gd name="T4" fmla="*/ 0 w 103"/>
                  <a:gd name="T5" fmla="*/ 1 h 103"/>
                  <a:gd name="T6" fmla="*/ 0 w 103"/>
                  <a:gd name="T7" fmla="*/ 1 h 103"/>
                  <a:gd name="T8" fmla="*/ 0 w 103"/>
                  <a:gd name="T9" fmla="*/ 1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0" y="103"/>
                    </a:moveTo>
                    <a:lnTo>
                      <a:pt x="51" y="0"/>
                    </a:lnTo>
                    <a:lnTo>
                      <a:pt x="103" y="103"/>
                    </a:lnTo>
                    <a:lnTo>
                      <a:pt x="51" y="68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05" name="Oval 43"/>
              <p:cNvSpPr>
                <a:spLocks noChangeAspect="1" noChangeArrowheads="1"/>
              </p:cNvSpPr>
              <p:nvPr/>
            </p:nvSpPr>
            <p:spPr bwMode="auto">
              <a:xfrm>
                <a:off x="1289" y="1613"/>
                <a:ext cx="996" cy="99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406" name="Oval 44"/>
              <p:cNvSpPr>
                <a:spLocks noChangeAspect="1" noChangeArrowheads="1"/>
              </p:cNvSpPr>
              <p:nvPr/>
            </p:nvSpPr>
            <p:spPr bwMode="auto">
              <a:xfrm>
                <a:off x="2262" y="1624"/>
                <a:ext cx="996" cy="99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407" name="Oval 45"/>
              <p:cNvSpPr>
                <a:spLocks noChangeAspect="1" noChangeArrowheads="1"/>
              </p:cNvSpPr>
              <p:nvPr/>
            </p:nvSpPr>
            <p:spPr bwMode="auto">
              <a:xfrm>
                <a:off x="3022" y="1849"/>
                <a:ext cx="996" cy="99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408" name="Oval 46"/>
              <p:cNvSpPr>
                <a:spLocks noChangeAspect="1" noChangeArrowheads="1"/>
              </p:cNvSpPr>
              <p:nvPr/>
            </p:nvSpPr>
            <p:spPr bwMode="auto">
              <a:xfrm>
                <a:off x="3229" y="1630"/>
                <a:ext cx="996" cy="99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3320" name="Group 47"/>
            <p:cNvGrpSpPr>
              <a:grpSpLocks noChangeAspect="1"/>
            </p:cNvGrpSpPr>
            <p:nvPr/>
          </p:nvGrpSpPr>
          <p:grpSpPr bwMode="auto">
            <a:xfrm>
              <a:off x="1065" y="1399"/>
              <a:ext cx="3414" cy="1710"/>
              <a:chOff x="1065" y="1399"/>
              <a:chExt cx="3414" cy="1710"/>
            </a:xfrm>
          </p:grpSpPr>
          <p:sp>
            <p:nvSpPr>
              <p:cNvPr id="13391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708" y="1476"/>
                <a:ext cx="20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800" b="1" i="1">
                    <a:solidFill>
                      <a:schemeClr val="tx1"/>
                    </a:solidFill>
                    <a:latin typeface="Arial Narrow" pitchFamily="34" charset="0"/>
                  </a:rPr>
                  <a:t>500 km</a:t>
                </a:r>
                <a:endParaRPr lang="en-US" sz="2400" b="1" i="1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392" name="Line 49"/>
              <p:cNvSpPr>
                <a:spLocks noChangeAspect="1" noChangeShapeType="1"/>
              </p:cNvSpPr>
              <p:nvPr/>
            </p:nvSpPr>
            <p:spPr bwMode="auto">
              <a:xfrm>
                <a:off x="1796" y="1564"/>
                <a:ext cx="2" cy="19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93" name="Freeform 50"/>
              <p:cNvSpPr>
                <a:spLocks noChangeAspect="1"/>
              </p:cNvSpPr>
              <p:nvPr/>
            </p:nvSpPr>
            <p:spPr bwMode="auto">
              <a:xfrm>
                <a:off x="1772" y="1565"/>
                <a:ext cx="52" cy="53"/>
              </a:xfrm>
              <a:custGeom>
                <a:avLst/>
                <a:gdLst>
                  <a:gd name="T0" fmla="*/ 1 w 103"/>
                  <a:gd name="T1" fmla="*/ 0 h 102"/>
                  <a:gd name="T2" fmla="*/ 1 w 103"/>
                  <a:gd name="T3" fmla="*/ 1 h 102"/>
                  <a:gd name="T4" fmla="*/ 0 w 103"/>
                  <a:gd name="T5" fmla="*/ 0 h 102"/>
                  <a:gd name="T6" fmla="*/ 1 w 103"/>
                  <a:gd name="T7" fmla="*/ 1 h 102"/>
                  <a:gd name="T8" fmla="*/ 1 w 10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51" y="102"/>
                    </a:lnTo>
                    <a:lnTo>
                      <a:pt x="0" y="0"/>
                    </a:lnTo>
                    <a:lnTo>
                      <a:pt x="5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94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1796" y="1436"/>
                <a:ext cx="2" cy="19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95" name="Freeform 52"/>
              <p:cNvSpPr>
                <a:spLocks noChangeAspect="1"/>
              </p:cNvSpPr>
              <p:nvPr/>
            </p:nvSpPr>
            <p:spPr bwMode="auto">
              <a:xfrm>
                <a:off x="1772" y="1400"/>
                <a:ext cx="52" cy="51"/>
              </a:xfrm>
              <a:custGeom>
                <a:avLst/>
                <a:gdLst>
                  <a:gd name="T0" fmla="*/ 0 w 103"/>
                  <a:gd name="T1" fmla="*/ 1 h 102"/>
                  <a:gd name="T2" fmla="*/ 1 w 103"/>
                  <a:gd name="T3" fmla="*/ 0 h 102"/>
                  <a:gd name="T4" fmla="*/ 1 w 103"/>
                  <a:gd name="T5" fmla="*/ 1 h 102"/>
                  <a:gd name="T6" fmla="*/ 1 w 103"/>
                  <a:gd name="T7" fmla="*/ 1 h 102"/>
                  <a:gd name="T8" fmla="*/ 0 w 103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0" y="102"/>
                    </a:moveTo>
                    <a:lnTo>
                      <a:pt x="51" y="0"/>
                    </a:lnTo>
                    <a:lnTo>
                      <a:pt x="103" y="102"/>
                    </a:lnTo>
                    <a:lnTo>
                      <a:pt x="51" y="6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96" name="Oval 53"/>
              <p:cNvSpPr>
                <a:spLocks noChangeAspect="1" noChangeArrowheads="1"/>
              </p:cNvSpPr>
              <p:nvPr/>
            </p:nvSpPr>
            <p:spPr bwMode="auto">
              <a:xfrm>
                <a:off x="1065" y="1399"/>
                <a:ext cx="1474" cy="147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97" name="Oval 54"/>
              <p:cNvSpPr>
                <a:spLocks noChangeAspect="1" noChangeArrowheads="1"/>
              </p:cNvSpPr>
              <p:nvPr/>
            </p:nvSpPr>
            <p:spPr bwMode="auto">
              <a:xfrm>
                <a:off x="2038" y="1410"/>
                <a:ext cx="1474" cy="147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98" name="Oval 55"/>
              <p:cNvSpPr>
                <a:spLocks noChangeAspect="1" noChangeArrowheads="1"/>
              </p:cNvSpPr>
              <p:nvPr/>
            </p:nvSpPr>
            <p:spPr bwMode="auto">
              <a:xfrm>
                <a:off x="2798" y="1635"/>
                <a:ext cx="1474" cy="147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99" name="Oval 56"/>
              <p:cNvSpPr>
                <a:spLocks noChangeAspect="1" noChangeArrowheads="1"/>
              </p:cNvSpPr>
              <p:nvPr/>
            </p:nvSpPr>
            <p:spPr bwMode="auto">
              <a:xfrm>
                <a:off x="3005" y="1416"/>
                <a:ext cx="1474" cy="147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3321" name="Group 57"/>
            <p:cNvGrpSpPr>
              <a:grpSpLocks noChangeAspect="1"/>
            </p:cNvGrpSpPr>
            <p:nvPr/>
          </p:nvGrpSpPr>
          <p:grpSpPr bwMode="auto">
            <a:xfrm>
              <a:off x="1727" y="2198"/>
              <a:ext cx="2386" cy="1222"/>
              <a:chOff x="1727" y="2198"/>
              <a:chExt cx="2386" cy="1222"/>
            </a:xfrm>
          </p:grpSpPr>
          <p:sp>
            <p:nvSpPr>
              <p:cNvPr id="13373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1859" y="3017"/>
                <a:ext cx="30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Los Angeles</a:t>
                </a:r>
              </a:p>
            </p:txBody>
          </p:sp>
          <p:sp>
            <p:nvSpPr>
              <p:cNvPr id="13374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2437" y="2740"/>
                <a:ext cx="17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Denver</a:t>
                </a:r>
              </a:p>
            </p:txBody>
          </p:sp>
          <p:sp>
            <p:nvSpPr>
              <p:cNvPr id="13375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2643" y="3216"/>
                <a:ext cx="20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Houston</a:t>
                </a:r>
              </a:p>
            </p:txBody>
          </p:sp>
          <p:sp>
            <p:nvSpPr>
              <p:cNvPr id="1337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442" y="2937"/>
                <a:ext cx="1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Atlanta</a:t>
                </a:r>
              </a:p>
            </p:txBody>
          </p:sp>
          <p:sp>
            <p:nvSpPr>
              <p:cNvPr id="13377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854" y="2198"/>
                <a:ext cx="17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Seattle</a:t>
                </a:r>
              </a:p>
            </p:txBody>
          </p:sp>
          <p:sp>
            <p:nvSpPr>
              <p:cNvPr id="13378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752" y="3341"/>
                <a:ext cx="14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Miami</a:t>
                </a:r>
              </a:p>
            </p:txBody>
          </p:sp>
          <p:sp>
            <p:nvSpPr>
              <p:cNvPr id="13379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862" y="2359"/>
                <a:ext cx="23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New York</a:t>
                </a:r>
              </a:p>
            </p:txBody>
          </p:sp>
          <p:sp>
            <p:nvSpPr>
              <p:cNvPr id="13380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904" y="2273"/>
                <a:ext cx="1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Boston</a:t>
                </a:r>
              </a:p>
            </p:txBody>
          </p:sp>
          <p:sp>
            <p:nvSpPr>
              <p:cNvPr id="13381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817" y="2434"/>
                <a:ext cx="29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Philadelphia</a:t>
                </a:r>
              </a:p>
            </p:txBody>
          </p:sp>
          <p:sp>
            <p:nvSpPr>
              <p:cNvPr id="13382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742" y="2568"/>
                <a:ext cx="28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Washington</a:t>
                </a:r>
              </a:p>
            </p:txBody>
          </p:sp>
          <p:sp>
            <p:nvSpPr>
              <p:cNvPr id="13383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731" y="2499"/>
                <a:ext cx="22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Baltimore</a:t>
                </a:r>
              </a:p>
            </p:txBody>
          </p:sp>
          <p:sp>
            <p:nvSpPr>
              <p:cNvPr id="1338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167" y="2458"/>
                <a:ext cx="15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Detroit</a:t>
                </a:r>
              </a:p>
            </p:txBody>
          </p:sp>
          <p:sp>
            <p:nvSpPr>
              <p:cNvPr id="13385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984" y="2400"/>
                <a:ext cx="19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Chicago</a:t>
                </a:r>
              </a:p>
            </p:txBody>
          </p:sp>
          <p:sp>
            <p:nvSpPr>
              <p:cNvPr id="13386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489" y="2406"/>
                <a:ext cx="24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Cleveland</a:t>
                </a:r>
              </a:p>
            </p:txBody>
          </p:sp>
          <p:sp>
            <p:nvSpPr>
              <p:cNvPr id="13387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943" y="2579"/>
                <a:ext cx="21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St. Louis</a:t>
                </a:r>
              </a:p>
            </p:txBody>
          </p:sp>
          <p:sp>
            <p:nvSpPr>
              <p:cNvPr id="13388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260" y="2510"/>
                <a:ext cx="24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Pittsburgh</a:t>
                </a:r>
              </a:p>
            </p:txBody>
          </p:sp>
          <p:sp>
            <p:nvSpPr>
              <p:cNvPr id="13389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843" y="2297"/>
                <a:ext cx="25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Milwaukee</a:t>
                </a:r>
              </a:p>
            </p:txBody>
          </p:sp>
          <p:sp>
            <p:nvSpPr>
              <p:cNvPr id="13390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1727" y="2751"/>
                <a:ext cx="34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700">
                    <a:solidFill>
                      <a:schemeClr val="tx1"/>
                    </a:solidFill>
                    <a:latin typeface="Arial Narrow" pitchFamily="34" charset="0"/>
                  </a:rPr>
                  <a:t>San Francisco</a:t>
                </a:r>
              </a:p>
            </p:txBody>
          </p:sp>
        </p:grpSp>
        <p:grpSp>
          <p:nvGrpSpPr>
            <p:cNvPr id="13322" name="Group 76"/>
            <p:cNvGrpSpPr>
              <a:grpSpLocks noChangeAspect="1"/>
            </p:cNvGrpSpPr>
            <p:nvPr/>
          </p:nvGrpSpPr>
          <p:grpSpPr bwMode="auto">
            <a:xfrm>
              <a:off x="1658" y="2170"/>
              <a:ext cx="2222" cy="1227"/>
              <a:chOff x="1658" y="2170"/>
              <a:chExt cx="2222" cy="1227"/>
            </a:xfrm>
          </p:grpSpPr>
          <p:sp>
            <p:nvSpPr>
              <p:cNvPr id="13355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2366" y="2746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56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1785" y="2170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57" name="AutoShape 79"/>
              <p:cNvSpPr>
                <a:spLocks noChangeAspect="1" noChangeArrowheads="1"/>
              </p:cNvSpPr>
              <p:nvPr/>
            </p:nvSpPr>
            <p:spPr bwMode="auto">
              <a:xfrm>
                <a:off x="1658" y="2763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58" name="AutoShape 80"/>
              <p:cNvSpPr>
                <a:spLocks noChangeAspect="1" noChangeArrowheads="1"/>
              </p:cNvSpPr>
              <p:nvPr/>
            </p:nvSpPr>
            <p:spPr bwMode="auto">
              <a:xfrm>
                <a:off x="1785" y="3034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59" name="AutoShape 81"/>
              <p:cNvSpPr>
                <a:spLocks noChangeAspect="1" noChangeArrowheads="1"/>
              </p:cNvSpPr>
              <p:nvPr/>
            </p:nvSpPr>
            <p:spPr bwMode="auto">
              <a:xfrm>
                <a:off x="2873" y="3236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0" name="AutoShape 82"/>
              <p:cNvSpPr>
                <a:spLocks noChangeAspect="1" noChangeArrowheads="1"/>
              </p:cNvSpPr>
              <p:nvPr/>
            </p:nvSpPr>
            <p:spPr bwMode="auto">
              <a:xfrm>
                <a:off x="3374" y="2948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1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3690" y="3351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2" name="AutoShape 84"/>
              <p:cNvSpPr>
                <a:spLocks noChangeAspect="1" noChangeArrowheads="1"/>
              </p:cNvSpPr>
              <p:nvPr/>
            </p:nvSpPr>
            <p:spPr bwMode="auto">
              <a:xfrm>
                <a:off x="3120" y="2314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3" name="AutoShape 85"/>
              <p:cNvSpPr>
                <a:spLocks noChangeAspect="1" noChangeArrowheads="1"/>
              </p:cNvSpPr>
              <p:nvPr/>
            </p:nvSpPr>
            <p:spPr bwMode="auto">
              <a:xfrm>
                <a:off x="3207" y="2418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4" name="AutoShape 86"/>
              <p:cNvSpPr>
                <a:spLocks noChangeAspect="1" noChangeArrowheads="1"/>
              </p:cNvSpPr>
              <p:nvPr/>
            </p:nvSpPr>
            <p:spPr bwMode="auto">
              <a:xfrm>
                <a:off x="3328" y="2435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5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3161" y="2568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6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3443" y="2464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7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3512" y="2487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8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3834" y="2297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69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3794" y="2378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70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3748" y="2429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71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3667" y="2510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72" name="AutoShape 94"/>
              <p:cNvSpPr>
                <a:spLocks noChangeAspect="1" noChangeArrowheads="1"/>
              </p:cNvSpPr>
              <p:nvPr/>
            </p:nvSpPr>
            <p:spPr bwMode="auto">
              <a:xfrm>
                <a:off x="3679" y="2568"/>
                <a:ext cx="46" cy="46"/>
              </a:xfrm>
              <a:prstGeom prst="diamond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3323" name="Group 95"/>
            <p:cNvGrpSpPr>
              <a:grpSpLocks noChangeAspect="1"/>
            </p:cNvGrpSpPr>
            <p:nvPr/>
          </p:nvGrpSpPr>
          <p:grpSpPr bwMode="auto">
            <a:xfrm>
              <a:off x="1443" y="1715"/>
              <a:ext cx="3432" cy="715"/>
              <a:chOff x="1443" y="1715"/>
              <a:chExt cx="3432" cy="715"/>
            </a:xfrm>
          </p:grpSpPr>
          <p:sp>
            <p:nvSpPr>
              <p:cNvPr id="133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512" y="1715"/>
                <a:ext cx="363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St. John's</a:t>
                </a:r>
              </a:p>
            </p:txBody>
          </p:sp>
          <p:sp>
            <p:nvSpPr>
              <p:cNvPr id="133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946" y="1988"/>
                <a:ext cx="280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Calgary</a:t>
                </a:r>
              </a:p>
            </p:txBody>
          </p:sp>
          <p:sp>
            <p:nvSpPr>
              <p:cNvPr id="133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1843" y="2100"/>
                <a:ext cx="391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Vancouver</a:t>
                </a:r>
              </a:p>
            </p:txBody>
          </p:sp>
          <p:sp>
            <p:nvSpPr>
              <p:cNvPr id="133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402" y="1969"/>
                <a:ext cx="25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Regina</a:t>
                </a:r>
              </a:p>
            </p:txBody>
          </p:sp>
          <p:sp>
            <p:nvSpPr>
              <p:cNvPr id="133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76" y="2045"/>
                <a:ext cx="24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Halifax</a:t>
                </a:r>
              </a:p>
            </p:txBody>
          </p:sp>
          <p:sp>
            <p:nvSpPr>
              <p:cNvPr id="133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330" y="2236"/>
                <a:ext cx="290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Toronto</a:t>
                </a:r>
              </a:p>
            </p:txBody>
          </p:sp>
          <p:sp>
            <p:nvSpPr>
              <p:cNvPr id="133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754" y="2119"/>
                <a:ext cx="31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Montréal</a:t>
                </a:r>
              </a:p>
            </p:txBody>
          </p:sp>
          <p:sp>
            <p:nvSpPr>
              <p:cNvPr id="133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784" y="2016"/>
                <a:ext cx="34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Winnipeg</a:t>
                </a:r>
              </a:p>
            </p:txBody>
          </p:sp>
          <p:sp>
            <p:nvSpPr>
              <p:cNvPr id="133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186" y="1920"/>
                <a:ext cx="51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Charlottetown</a:t>
                </a:r>
              </a:p>
            </p:txBody>
          </p:sp>
          <p:sp>
            <p:nvSpPr>
              <p:cNvPr id="133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102" y="1781"/>
                <a:ext cx="37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Edmonton</a:t>
                </a:r>
              </a:p>
            </p:txBody>
          </p:sp>
          <p:sp>
            <p:nvSpPr>
              <p:cNvPr id="133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1443" y="2070"/>
                <a:ext cx="281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Victoria</a:t>
                </a:r>
              </a:p>
            </p:txBody>
          </p:sp>
          <p:sp>
            <p:nvSpPr>
              <p:cNvPr id="133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3340" y="2125"/>
                <a:ext cx="25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Ottawa</a:t>
                </a:r>
              </a:p>
            </p:txBody>
          </p:sp>
          <p:sp>
            <p:nvSpPr>
              <p:cNvPr id="133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175" y="2318"/>
                <a:ext cx="306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Windsor</a:t>
                </a:r>
              </a:p>
            </p:txBody>
          </p:sp>
          <p:sp>
            <p:nvSpPr>
              <p:cNvPr id="133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478" y="1899"/>
                <a:ext cx="27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Québec</a:t>
                </a:r>
              </a:p>
            </p:txBody>
          </p:sp>
          <p:sp>
            <p:nvSpPr>
              <p:cNvPr id="13354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594" y="2022"/>
                <a:ext cx="421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lang="en-US" sz="1000" b="1">
                    <a:solidFill>
                      <a:schemeClr val="tx1"/>
                    </a:solidFill>
                    <a:latin typeface="Arial Narrow" pitchFamily="34" charset="0"/>
                  </a:rPr>
                  <a:t>Fredericton</a:t>
                </a:r>
              </a:p>
            </p:txBody>
          </p:sp>
        </p:grpSp>
        <p:grpSp>
          <p:nvGrpSpPr>
            <p:cNvPr id="13324" name="Group 111"/>
            <p:cNvGrpSpPr>
              <a:grpSpLocks noChangeAspect="1"/>
            </p:cNvGrpSpPr>
            <p:nvPr/>
          </p:nvGrpSpPr>
          <p:grpSpPr bwMode="auto">
            <a:xfrm>
              <a:off x="1733" y="1744"/>
              <a:ext cx="2752" cy="703"/>
              <a:chOff x="1733" y="1744"/>
              <a:chExt cx="2752" cy="703"/>
            </a:xfrm>
          </p:grpSpPr>
          <p:sp>
            <p:nvSpPr>
              <p:cNvPr id="13325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2736" y="2107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26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2222" y="2038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27" name="AutoShape 114"/>
              <p:cNvSpPr>
                <a:spLocks noChangeAspect="1" noChangeArrowheads="1"/>
              </p:cNvSpPr>
              <p:nvPr/>
            </p:nvSpPr>
            <p:spPr bwMode="auto">
              <a:xfrm>
                <a:off x="2257" y="1894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28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1773" y="2090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29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1733" y="2130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0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2476" y="2078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1" name="AutoShape 118"/>
              <p:cNvSpPr>
                <a:spLocks noChangeAspect="1" noChangeArrowheads="1"/>
              </p:cNvSpPr>
              <p:nvPr/>
            </p:nvSpPr>
            <p:spPr bwMode="auto">
              <a:xfrm>
                <a:off x="3357" y="2401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2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3506" y="2332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3" name="AutoShape 120"/>
              <p:cNvSpPr>
                <a:spLocks noChangeAspect="1" noChangeArrowheads="1"/>
              </p:cNvSpPr>
              <p:nvPr/>
            </p:nvSpPr>
            <p:spPr bwMode="auto">
              <a:xfrm>
                <a:off x="3604" y="2188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4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3685" y="2147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5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3771" y="1952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6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4001" y="2061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7" name="AutoShape 124"/>
              <p:cNvSpPr>
                <a:spLocks noChangeAspect="1" noChangeArrowheads="1"/>
              </p:cNvSpPr>
              <p:nvPr/>
            </p:nvSpPr>
            <p:spPr bwMode="auto">
              <a:xfrm>
                <a:off x="4105" y="2072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8" name="AutoShape 125"/>
              <p:cNvSpPr>
                <a:spLocks noChangeAspect="1" noChangeArrowheads="1"/>
              </p:cNvSpPr>
              <p:nvPr/>
            </p:nvSpPr>
            <p:spPr bwMode="auto">
              <a:xfrm>
                <a:off x="4111" y="1946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339" name="AutoShape 126"/>
              <p:cNvSpPr>
                <a:spLocks noChangeAspect="1" noChangeArrowheads="1"/>
              </p:cNvSpPr>
              <p:nvPr/>
            </p:nvSpPr>
            <p:spPr bwMode="auto">
              <a:xfrm>
                <a:off x="4439" y="1744"/>
                <a:ext cx="46" cy="46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27" name="Rectangle 126"/>
          <p:cNvSpPr/>
          <p:nvPr/>
        </p:nvSpPr>
        <p:spPr>
          <a:xfrm>
            <a:off x="8646748" y="6504057"/>
            <a:ext cx="4972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6A508B-230C-472D-BFE7-531FD2CAF458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34&quot;&gt;&lt;/object&gt;&lt;object type=&quot;2&quot; unique_id=&quot;10135&quot;&gt;&lt;object type=&quot;3&quot; unique_id=&quot;10137&quot;&gt;&lt;property id=&quot;20148&quot; value=&quot;5&quot;/&gt;&lt;property id=&quot;20300&quot; value=&quot;Slide 1 - &amp;quot;Color Palette Option #1&amp;quot;&quot;/&gt;&lt;property id=&quot;20307&quot; value=&quot;259&quot;/&gt;&lt;/object&gt;&lt;object type=&quot;3&quot; unique_id=&quot;10159&quot;&gt;&lt;property id=&quot;20148&quot; value=&quot;5&quot;/&gt;&lt;property id=&quot;20300&quot; value=&quot;Slide 2 - &amp;quot;Color Palette Option #2&amp;quot;&quot;/&gt;&lt;property id=&quot;20307&quot; value=&quot;261&quot;/&gt;&lt;/object&gt;&lt;object type=&quot;3&quot; unique_id=&quot;10160&quot;&gt;&lt;property id=&quot;20148&quot; value=&quot;5&quot;/&gt;&lt;property id=&quot;20300&quot; value=&quot;Slide 3 - &amp;quot;Color Palette Option #3&amp;quot;&quot;/&gt;&lt;property id=&quot;20307&quot; value=&quot;262&quot;/&gt;&lt;/object&gt;&lt;object type=&quot;3&quot; unique_id=&quot;10161&quot;&gt;&lt;property id=&quot;20148&quot; value=&quot;5&quot;/&gt;&lt;property id=&quot;20300&quot; value=&quot;Slide 4 - &amp;quot;Color Palette Option #4&amp;quot;&quot;/&gt;&lt;property id=&quot;20307&quot; value=&quot;26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7C7E7F"/>
      </a:dk2>
      <a:lt2>
        <a:srgbClr val="C8C8C8"/>
      </a:lt2>
      <a:accent1>
        <a:srgbClr val="9A2E33"/>
      </a:accent1>
      <a:accent2>
        <a:srgbClr val="2D4B74"/>
      </a:accent2>
      <a:accent3>
        <a:srgbClr val="FFFFFF"/>
      </a:accent3>
      <a:accent4>
        <a:srgbClr val="000000"/>
      </a:accent4>
      <a:accent5>
        <a:srgbClr val="CAADAD"/>
      </a:accent5>
      <a:accent6>
        <a:srgbClr val="284368"/>
      </a:accent6>
      <a:hlink>
        <a:srgbClr val="2D6274"/>
      </a:hlink>
      <a:folHlink>
        <a:srgbClr val="15315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7C7E7F"/>
        </a:dk2>
        <a:lt2>
          <a:srgbClr val="C8C8C8"/>
        </a:lt2>
        <a:accent1>
          <a:srgbClr val="9A2E33"/>
        </a:accent1>
        <a:accent2>
          <a:srgbClr val="204D8C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1C457E"/>
        </a:accent6>
        <a:hlink>
          <a:srgbClr val="132F55"/>
        </a:hlink>
        <a:folHlink>
          <a:srgbClr val="2B6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C7E7F"/>
        </a:dk2>
        <a:lt2>
          <a:srgbClr val="C8C8C8"/>
        </a:lt2>
        <a:accent1>
          <a:srgbClr val="9A2E33"/>
        </a:accent1>
        <a:accent2>
          <a:srgbClr val="204D8C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1C457E"/>
        </a:accent6>
        <a:hlink>
          <a:srgbClr val="1B79BF"/>
        </a:hlink>
        <a:folHlink>
          <a:srgbClr val="C9AA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C7E7F"/>
        </a:dk2>
        <a:lt2>
          <a:srgbClr val="C8C8C8"/>
        </a:lt2>
        <a:accent1>
          <a:srgbClr val="9A2E33"/>
        </a:accent1>
        <a:accent2>
          <a:srgbClr val="332D74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2D2868"/>
        </a:accent6>
        <a:hlink>
          <a:srgbClr val="2B6555"/>
        </a:hlink>
        <a:folHlink>
          <a:srgbClr val="C9AA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C7E7F"/>
        </a:dk2>
        <a:lt2>
          <a:srgbClr val="C8C8C8"/>
        </a:lt2>
        <a:accent1>
          <a:srgbClr val="9A2E33"/>
        </a:accent1>
        <a:accent2>
          <a:srgbClr val="2D4B74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284368"/>
        </a:accent6>
        <a:hlink>
          <a:srgbClr val="2D6274"/>
        </a:hlink>
        <a:folHlink>
          <a:srgbClr val="1531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2112</Words>
  <Application>Microsoft Office PowerPoint</Application>
  <PresentationFormat>Presentación en pantalla (4:3)</PresentationFormat>
  <Paragraphs>431</Paragraphs>
  <Slides>27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Default Design</vt:lpstr>
      <vt:lpstr>Chart</vt:lpstr>
      <vt:lpstr>Diapositiva 1</vt:lpstr>
      <vt:lpstr>Temas de esta presentación</vt:lpstr>
      <vt:lpstr>Diapositiva 3</vt:lpstr>
      <vt:lpstr>¿Por qué es Canadá el mejor lugar para hacer negocios dentro del G7?</vt:lpstr>
      <vt:lpstr>Canadá es el mejor lugar para invertir del G7</vt:lpstr>
      <vt:lpstr>… En la ultima década, es la economía de más rápido crecimiento de los países del G7</vt:lpstr>
      <vt:lpstr>… Estabilidad financiera</vt:lpstr>
      <vt:lpstr>… un lugar para la innovación</vt:lpstr>
      <vt:lpstr>. . . Integrado dentro de los mercados norteamericanos</vt:lpstr>
      <vt:lpstr>… Facilidad para hacer negocios</vt:lpstr>
      <vt:lpstr>… Alta calidad de vida </vt:lpstr>
      <vt:lpstr>…Fuerza laboral altamente cualificada y multicultural </vt:lpstr>
      <vt:lpstr> Fuerza laboral multilingüe: el 20% de los canadienses tienen un idioma materno distinto al inglés o al francés </vt:lpstr>
      <vt:lpstr>Diapositiva 14</vt:lpstr>
      <vt:lpstr>Beneficio #1:  Canadá tiene los costes estructurales más bajos entre los países del G7 </vt:lpstr>
      <vt:lpstr>Beneficio #1:  Canadá disfruta de unos costes un 12,9% más bajos que los de Estados Unidos </vt:lpstr>
      <vt:lpstr> Beneficio #1:  Canadá cuenta con costes muy inferiores a los de los otros países del G7 </vt:lpstr>
      <vt:lpstr>Beneficio #2:  Canadá le ofrece a su empresa fabricación libre de impuestos</vt:lpstr>
      <vt:lpstr>Beneficio #3:  Porcentaje impositivo sobre $100 millones en importaciones </vt:lpstr>
      <vt:lpstr>Beneficio #4:  Canadá ofrece los mejores incentivos a la I+D+i</vt:lpstr>
      <vt:lpstr>Beneficio #5:  El sistema bancario canadiense es el más saneado del mundo</vt:lpstr>
      <vt:lpstr>Las grandes empresas se encuentran en Canadá</vt:lpstr>
      <vt:lpstr>Testimonios</vt:lpstr>
      <vt:lpstr>Diapositiva 24</vt:lpstr>
      <vt:lpstr>Cómo invertir en Canadá puede ayudarle a elegir su próxima localización </vt:lpstr>
      <vt:lpstr>Los sectores competitivos de Canadá</vt:lpstr>
      <vt:lpstr>www.investincanada.com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Canada</dc:title>
  <dc:creator>CCCE</dc:creator>
  <cp:lastModifiedBy>CCCE</cp:lastModifiedBy>
  <cp:revision>573</cp:revision>
  <cp:lastPrinted>2011-11-18T11:32:41Z</cp:lastPrinted>
  <dcterms:created xsi:type="dcterms:W3CDTF">2010-07-21T22:36:46Z</dcterms:created>
  <dcterms:modified xsi:type="dcterms:W3CDTF">2011-11-28T11:47:51Z</dcterms:modified>
</cp:coreProperties>
</file>